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5"/>
  </p:notesMasterIdLst>
  <p:sldIdLst>
    <p:sldId id="256" r:id="rId6"/>
    <p:sldId id="258" r:id="rId7"/>
    <p:sldId id="261" r:id="rId8"/>
    <p:sldId id="264" r:id="rId9"/>
    <p:sldId id="265" r:id="rId10"/>
    <p:sldId id="259" r:id="rId11"/>
    <p:sldId id="267" r:id="rId12"/>
    <p:sldId id="268" r:id="rId13"/>
    <p:sldId id="269" r:id="rId14"/>
    <p:sldId id="270" r:id="rId15"/>
    <p:sldId id="271" r:id="rId16"/>
    <p:sldId id="273" r:id="rId17"/>
    <p:sldId id="281" r:id="rId18"/>
    <p:sldId id="274" r:id="rId19"/>
    <p:sldId id="275" r:id="rId20"/>
    <p:sldId id="282" r:id="rId21"/>
    <p:sldId id="276" r:id="rId22"/>
    <p:sldId id="279" r:id="rId23"/>
    <p:sldId id="4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67EE31C-9A4C-4F6D-85CF-76DA7C60B885}">
          <p14:sldIdLst>
            <p14:sldId id="256"/>
            <p14:sldId id="258"/>
            <p14:sldId id="261"/>
            <p14:sldId id="264"/>
            <p14:sldId id="265"/>
            <p14:sldId id="259"/>
            <p14:sldId id="267"/>
            <p14:sldId id="268"/>
            <p14:sldId id="269"/>
            <p14:sldId id="270"/>
            <p14:sldId id="271"/>
            <p14:sldId id="273"/>
            <p14:sldId id="281"/>
            <p14:sldId id="274"/>
            <p14:sldId id="275"/>
            <p14:sldId id="282"/>
            <p14:sldId id="276"/>
            <p14:sldId id="279"/>
            <p14:sldId id="4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15" autoAdjust="0"/>
    <p:restoredTop sz="96357" autoAdjust="0"/>
  </p:normalViewPr>
  <p:slideViewPr>
    <p:cSldViewPr snapToGrid="0" snapToObjects="1">
      <p:cViewPr varScale="1">
        <p:scale>
          <a:sx n="40" d="100"/>
          <a:sy n="40" d="100"/>
        </p:scale>
        <p:origin x="181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hyperlink" Target="http://www.opers.org/"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www.opers.org/" TargetMode="Externa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754298-4ABB-46E4-80D7-33511805978A}" type="doc">
      <dgm:prSet loTypeId="urn:microsoft.com/office/officeart/2005/8/layout/vList6" loCatId="list" qsTypeId="urn:microsoft.com/office/officeart/2005/8/quickstyle/simple2" qsCatId="simple" csTypeId="urn:microsoft.com/office/officeart/2005/8/colors/accent1_3" csCatId="accent1" phldr="1"/>
      <dgm:spPr/>
      <dgm:t>
        <a:bodyPr/>
        <a:lstStyle/>
        <a:p>
          <a:endParaRPr lang="en-US"/>
        </a:p>
      </dgm:t>
    </dgm:pt>
    <dgm:pt modelId="{9F398C2E-5C70-40C7-B81C-F46A5CF189BA}">
      <dgm:prSet phldrT="[Text]" custT="1"/>
      <dgm:spPr/>
      <dgm:t>
        <a:bodyPr/>
        <a:lstStyle/>
        <a:p>
          <a:r>
            <a:rPr lang="en-US" sz="2000" b="1" dirty="0">
              <a:latin typeface="Arial Narrow" panose="020B0606020202030204" pitchFamily="34" charset="0"/>
            </a:rPr>
            <a:t>Hours of Operation</a:t>
          </a:r>
        </a:p>
      </dgm:t>
    </dgm:pt>
    <dgm:pt modelId="{7AEDF826-9C91-4846-9C1D-02DA6B084377}" type="parTrans" cxnId="{88301F37-6991-421A-9F28-D69271C2A1C8}">
      <dgm:prSet/>
      <dgm:spPr/>
      <dgm:t>
        <a:bodyPr/>
        <a:lstStyle/>
        <a:p>
          <a:endParaRPr lang="en-US" sz="2000"/>
        </a:p>
      </dgm:t>
    </dgm:pt>
    <dgm:pt modelId="{9B517F5D-8322-4757-8423-EA0CB544EFE2}" type="sibTrans" cxnId="{88301F37-6991-421A-9F28-D69271C2A1C8}">
      <dgm:prSet/>
      <dgm:spPr/>
      <dgm:t>
        <a:bodyPr/>
        <a:lstStyle/>
        <a:p>
          <a:endParaRPr lang="en-US" sz="2000"/>
        </a:p>
      </dgm:t>
    </dgm:pt>
    <dgm:pt modelId="{670F89DE-DE8F-4BC0-90E2-28F66A7113D4}">
      <dgm:prSet phldrT="[Text]" custT="1"/>
      <dgm:spPr/>
      <dgm:t>
        <a:bodyPr/>
        <a:lstStyle/>
        <a:p>
          <a:r>
            <a:rPr lang="en-US" sz="2000" b="1" dirty="0">
              <a:latin typeface="Arial Narrow" panose="020B0606020202030204" pitchFamily="34" charset="0"/>
            </a:rPr>
            <a:t>Phone Number</a:t>
          </a:r>
        </a:p>
      </dgm:t>
    </dgm:pt>
    <dgm:pt modelId="{0080074A-609E-4357-9B63-869E9F1C4AA2}" type="parTrans" cxnId="{9384B847-6007-4D26-B84A-2AD8BC5AAA90}">
      <dgm:prSet/>
      <dgm:spPr/>
      <dgm:t>
        <a:bodyPr/>
        <a:lstStyle/>
        <a:p>
          <a:endParaRPr lang="en-US" sz="2000"/>
        </a:p>
      </dgm:t>
    </dgm:pt>
    <dgm:pt modelId="{40E6AA49-4A57-4DCE-9E2E-29DFD67BE1F4}" type="sibTrans" cxnId="{9384B847-6007-4D26-B84A-2AD8BC5AAA90}">
      <dgm:prSet/>
      <dgm:spPr/>
      <dgm:t>
        <a:bodyPr/>
        <a:lstStyle/>
        <a:p>
          <a:endParaRPr lang="en-US" sz="2000"/>
        </a:p>
      </dgm:t>
    </dgm:pt>
    <dgm:pt modelId="{A74B16CC-FF3E-4096-8514-F7708805F61D}">
      <dgm:prSet phldrT="[Text]" custT="1"/>
      <dgm:spPr/>
      <dgm:t>
        <a:bodyPr/>
        <a:lstStyle/>
        <a:p>
          <a:r>
            <a:rPr lang="en-US" sz="2000" b="1" dirty="0">
              <a:latin typeface="Arial Narrow" panose="020B0606020202030204" pitchFamily="34" charset="0"/>
            </a:rPr>
            <a:t>Email</a:t>
          </a:r>
        </a:p>
      </dgm:t>
    </dgm:pt>
    <dgm:pt modelId="{0EA54076-BCEF-49B8-937A-D22082700FD0}" type="parTrans" cxnId="{BDDFEE9D-E02F-4EF0-8064-2A9FE00DBCBB}">
      <dgm:prSet/>
      <dgm:spPr/>
      <dgm:t>
        <a:bodyPr/>
        <a:lstStyle/>
        <a:p>
          <a:endParaRPr lang="en-US" sz="2000"/>
        </a:p>
      </dgm:t>
    </dgm:pt>
    <dgm:pt modelId="{B30D91E6-A27A-49F3-95FB-139B7A337DBD}" type="sibTrans" cxnId="{BDDFEE9D-E02F-4EF0-8064-2A9FE00DBCBB}">
      <dgm:prSet/>
      <dgm:spPr/>
      <dgm:t>
        <a:bodyPr/>
        <a:lstStyle/>
        <a:p>
          <a:endParaRPr lang="en-US" sz="2000"/>
        </a:p>
      </dgm:t>
    </dgm:pt>
    <dgm:pt modelId="{B97B7856-BF65-407E-B28D-5B812A037724}">
      <dgm:prSet phldrT="[Text]" custT="1"/>
      <dgm:spPr/>
      <dgm:t>
        <a:bodyPr anchor="ctr" anchorCtr="0"/>
        <a:lstStyle/>
        <a:p>
          <a:r>
            <a:rPr lang="en-US" sz="2000" u="sng" dirty="0">
              <a:latin typeface="Arial Narrow" panose="020B0606020202030204" pitchFamily="34" charset="0"/>
            </a:rPr>
            <a:t>hrsharedservices@metrohealth.org</a:t>
          </a:r>
        </a:p>
      </dgm:t>
    </dgm:pt>
    <dgm:pt modelId="{426E22E1-FA60-4D61-B916-3DF25D4225FF}" type="parTrans" cxnId="{68253536-E2D9-4BAB-82CB-C678D8BA0D1B}">
      <dgm:prSet/>
      <dgm:spPr/>
      <dgm:t>
        <a:bodyPr/>
        <a:lstStyle/>
        <a:p>
          <a:endParaRPr lang="en-US" sz="2000"/>
        </a:p>
      </dgm:t>
    </dgm:pt>
    <dgm:pt modelId="{699D505B-F286-4C0F-AE40-282A8A080638}" type="sibTrans" cxnId="{68253536-E2D9-4BAB-82CB-C678D8BA0D1B}">
      <dgm:prSet/>
      <dgm:spPr/>
      <dgm:t>
        <a:bodyPr/>
        <a:lstStyle/>
        <a:p>
          <a:endParaRPr lang="en-US" sz="2000"/>
        </a:p>
      </dgm:t>
    </dgm:pt>
    <dgm:pt modelId="{64FB4FC7-F01B-4E48-8BAC-C9E41864FC51}">
      <dgm:prSet phldrT="[Text]" custT="1"/>
      <dgm:spPr/>
      <dgm:t>
        <a:bodyPr anchor="ctr" anchorCtr="0"/>
        <a:lstStyle/>
        <a:p>
          <a:r>
            <a:rPr lang="en-US" sz="2000" dirty="0">
              <a:latin typeface="Arial Narrow" panose="020B0606020202030204" pitchFamily="34" charset="0"/>
            </a:rPr>
            <a:t>(440) 592-1020</a:t>
          </a:r>
        </a:p>
      </dgm:t>
    </dgm:pt>
    <dgm:pt modelId="{A432D7D7-EAC9-4781-9AB0-AE083B823764}" type="parTrans" cxnId="{77D4F66E-C89D-4658-98F8-F648E97B8A92}">
      <dgm:prSet/>
      <dgm:spPr/>
      <dgm:t>
        <a:bodyPr/>
        <a:lstStyle/>
        <a:p>
          <a:endParaRPr lang="en-US" sz="2000"/>
        </a:p>
      </dgm:t>
    </dgm:pt>
    <dgm:pt modelId="{41474483-7F56-4A78-B69F-AE77E562687F}" type="sibTrans" cxnId="{77D4F66E-C89D-4658-98F8-F648E97B8A92}">
      <dgm:prSet/>
      <dgm:spPr/>
      <dgm:t>
        <a:bodyPr/>
        <a:lstStyle/>
        <a:p>
          <a:endParaRPr lang="en-US" sz="2000"/>
        </a:p>
      </dgm:t>
    </dgm:pt>
    <dgm:pt modelId="{A138578C-F571-4406-992D-D7DEA0FFA874}">
      <dgm:prSet phldrT="[Text]" custT="1"/>
      <dgm:spPr/>
      <dgm:t>
        <a:bodyPr anchor="ctr" anchorCtr="0"/>
        <a:lstStyle/>
        <a:p>
          <a:pPr algn="ctr"/>
          <a:r>
            <a:rPr lang="en-US" sz="2000" b="1" u="none" dirty="0">
              <a:latin typeface="Arial Narrow" panose="020B0606020202030204" pitchFamily="34" charset="0"/>
            </a:rPr>
            <a:t>MIV</a:t>
          </a:r>
        </a:p>
      </dgm:t>
    </dgm:pt>
    <dgm:pt modelId="{F53984F4-F40E-4A7C-8C51-3A700A80BA0A}" type="parTrans" cxnId="{6AEBE55E-AAA9-4CCF-AF2F-3EF742557DA5}">
      <dgm:prSet/>
      <dgm:spPr/>
      <dgm:t>
        <a:bodyPr/>
        <a:lstStyle/>
        <a:p>
          <a:endParaRPr lang="en-US" sz="2000"/>
        </a:p>
      </dgm:t>
    </dgm:pt>
    <dgm:pt modelId="{C393FE31-0C8A-48DF-88FF-9A64E54C0997}" type="sibTrans" cxnId="{6AEBE55E-AAA9-4CCF-AF2F-3EF742557DA5}">
      <dgm:prSet/>
      <dgm:spPr/>
      <dgm:t>
        <a:bodyPr/>
        <a:lstStyle/>
        <a:p>
          <a:endParaRPr lang="en-US" sz="2000"/>
        </a:p>
      </dgm:t>
    </dgm:pt>
    <dgm:pt modelId="{0C407D7D-B3D9-4FE3-8B8E-588675738AD2}">
      <dgm:prSet phldrT="[Text]" custT="1"/>
      <dgm:spPr/>
      <dgm:t>
        <a:bodyPr anchor="ctr" anchorCtr="0"/>
        <a:lstStyle/>
        <a:p>
          <a:pPr algn="l"/>
          <a:r>
            <a:rPr lang="en-US" sz="1800" b="0" u="none" dirty="0">
              <a:latin typeface="Arial Narrow" panose="020B0606020202030204" pitchFamily="34" charset="0"/>
            </a:rPr>
            <a:t>Departments &gt; Human Resources &gt; Benefits</a:t>
          </a:r>
        </a:p>
      </dgm:t>
    </dgm:pt>
    <dgm:pt modelId="{46425B92-01B5-4ABA-9D3E-F33101BE745E}" type="parTrans" cxnId="{312DD03C-7113-4DCB-B215-9347F2D79A0A}">
      <dgm:prSet/>
      <dgm:spPr/>
      <dgm:t>
        <a:bodyPr/>
        <a:lstStyle/>
        <a:p>
          <a:endParaRPr lang="en-US" sz="2000"/>
        </a:p>
      </dgm:t>
    </dgm:pt>
    <dgm:pt modelId="{810CC99F-BFAB-46F6-BBB7-15239F0FC426}" type="sibTrans" cxnId="{312DD03C-7113-4DCB-B215-9347F2D79A0A}">
      <dgm:prSet/>
      <dgm:spPr/>
      <dgm:t>
        <a:bodyPr/>
        <a:lstStyle/>
        <a:p>
          <a:endParaRPr lang="en-US" sz="2000"/>
        </a:p>
      </dgm:t>
    </dgm:pt>
    <dgm:pt modelId="{F555B3E9-EC95-4BBE-8289-124E7ACD9E05}">
      <dgm:prSet custT="1"/>
      <dgm:spPr/>
      <dgm:t>
        <a:bodyPr anchor="ctr"/>
        <a:lstStyle/>
        <a:p>
          <a:r>
            <a:rPr lang="en-US" sz="2000" b="0" dirty="0">
              <a:latin typeface="Arial Narrow" panose="020B0606020202030204" pitchFamily="34" charset="0"/>
            </a:rPr>
            <a:t>8-5PM</a:t>
          </a:r>
        </a:p>
      </dgm:t>
    </dgm:pt>
    <dgm:pt modelId="{723F09DE-9DA7-4E82-BBF4-A0A3ACBEDEE9}" type="parTrans" cxnId="{DD22C00B-FE66-4406-835F-F8854FD0C170}">
      <dgm:prSet/>
      <dgm:spPr/>
      <dgm:t>
        <a:bodyPr/>
        <a:lstStyle/>
        <a:p>
          <a:endParaRPr lang="en-US"/>
        </a:p>
      </dgm:t>
    </dgm:pt>
    <dgm:pt modelId="{75E1C1D8-CB0D-43F4-BE50-600F709D009A}" type="sibTrans" cxnId="{DD22C00B-FE66-4406-835F-F8854FD0C170}">
      <dgm:prSet/>
      <dgm:spPr/>
      <dgm:t>
        <a:bodyPr/>
        <a:lstStyle/>
        <a:p>
          <a:endParaRPr lang="en-US"/>
        </a:p>
      </dgm:t>
    </dgm:pt>
    <dgm:pt modelId="{E21F08D9-962A-46F5-A386-94DD87BEDACB}" type="pres">
      <dgm:prSet presAssocID="{BB754298-4ABB-46E4-80D7-33511805978A}" presName="Name0" presStyleCnt="0">
        <dgm:presLayoutVars>
          <dgm:dir/>
          <dgm:animLvl val="lvl"/>
          <dgm:resizeHandles/>
        </dgm:presLayoutVars>
      </dgm:prSet>
      <dgm:spPr/>
    </dgm:pt>
    <dgm:pt modelId="{0E9326D3-0453-4078-A6F5-295D7A9D4C1C}" type="pres">
      <dgm:prSet presAssocID="{9F398C2E-5C70-40C7-B81C-F46A5CF189BA}" presName="linNode" presStyleCnt="0"/>
      <dgm:spPr/>
    </dgm:pt>
    <dgm:pt modelId="{9C03025D-9BF7-4FAC-9116-AF9C070753F5}" type="pres">
      <dgm:prSet presAssocID="{9F398C2E-5C70-40C7-B81C-F46A5CF189BA}" presName="parentShp" presStyleLbl="node1" presStyleIdx="0" presStyleCnt="4" custScaleX="69811">
        <dgm:presLayoutVars>
          <dgm:bulletEnabled val="1"/>
        </dgm:presLayoutVars>
      </dgm:prSet>
      <dgm:spPr/>
    </dgm:pt>
    <dgm:pt modelId="{97FC7319-010C-4306-8A80-F7978ADFDC08}" type="pres">
      <dgm:prSet presAssocID="{9F398C2E-5C70-40C7-B81C-F46A5CF189BA}" presName="childShp" presStyleLbl="bgAccFollowNode1" presStyleIdx="0" presStyleCnt="4" custScaleX="116981">
        <dgm:presLayoutVars>
          <dgm:bulletEnabled val="1"/>
        </dgm:presLayoutVars>
      </dgm:prSet>
      <dgm:spPr/>
    </dgm:pt>
    <dgm:pt modelId="{EE7B3038-9F71-4500-A9FC-42A511C787BD}" type="pres">
      <dgm:prSet presAssocID="{9B517F5D-8322-4757-8423-EA0CB544EFE2}" presName="spacing" presStyleCnt="0"/>
      <dgm:spPr/>
    </dgm:pt>
    <dgm:pt modelId="{D5AABE6F-31BB-4746-ADA5-F630DE4BF872}" type="pres">
      <dgm:prSet presAssocID="{670F89DE-DE8F-4BC0-90E2-28F66A7113D4}" presName="linNode" presStyleCnt="0"/>
      <dgm:spPr/>
    </dgm:pt>
    <dgm:pt modelId="{41B3F406-5D3B-4C2C-B6FD-00EAD295820C}" type="pres">
      <dgm:prSet presAssocID="{670F89DE-DE8F-4BC0-90E2-28F66A7113D4}" presName="parentShp" presStyleLbl="node1" presStyleIdx="1" presStyleCnt="4" custScaleX="69811">
        <dgm:presLayoutVars>
          <dgm:bulletEnabled val="1"/>
        </dgm:presLayoutVars>
      </dgm:prSet>
      <dgm:spPr/>
    </dgm:pt>
    <dgm:pt modelId="{340E43FF-78FA-44A1-888E-289365C671A0}" type="pres">
      <dgm:prSet presAssocID="{670F89DE-DE8F-4BC0-90E2-28F66A7113D4}" presName="childShp" presStyleLbl="bgAccFollowNode1" presStyleIdx="1" presStyleCnt="4" custScaleX="116981">
        <dgm:presLayoutVars>
          <dgm:bulletEnabled val="1"/>
        </dgm:presLayoutVars>
      </dgm:prSet>
      <dgm:spPr/>
    </dgm:pt>
    <dgm:pt modelId="{967F5792-6E2A-4A6E-B77B-B8C3E4B57BE2}" type="pres">
      <dgm:prSet presAssocID="{40E6AA49-4A57-4DCE-9E2E-29DFD67BE1F4}" presName="spacing" presStyleCnt="0"/>
      <dgm:spPr/>
    </dgm:pt>
    <dgm:pt modelId="{5567983E-7DD5-4E1A-9041-0ED2ECFAD8C1}" type="pres">
      <dgm:prSet presAssocID="{A74B16CC-FF3E-4096-8514-F7708805F61D}" presName="linNode" presStyleCnt="0"/>
      <dgm:spPr/>
    </dgm:pt>
    <dgm:pt modelId="{8EFAF91C-9EAD-4A0D-AB69-950F78C663E1}" type="pres">
      <dgm:prSet presAssocID="{A74B16CC-FF3E-4096-8514-F7708805F61D}" presName="parentShp" presStyleLbl="node1" presStyleIdx="2" presStyleCnt="4" custScaleX="69811">
        <dgm:presLayoutVars>
          <dgm:bulletEnabled val="1"/>
        </dgm:presLayoutVars>
      </dgm:prSet>
      <dgm:spPr/>
    </dgm:pt>
    <dgm:pt modelId="{5987EC21-D85B-4B37-9EC2-5322FD947233}" type="pres">
      <dgm:prSet presAssocID="{A74B16CC-FF3E-4096-8514-F7708805F61D}" presName="childShp" presStyleLbl="bgAccFollowNode1" presStyleIdx="2" presStyleCnt="4" custScaleX="116981">
        <dgm:presLayoutVars>
          <dgm:bulletEnabled val="1"/>
        </dgm:presLayoutVars>
      </dgm:prSet>
      <dgm:spPr/>
    </dgm:pt>
    <dgm:pt modelId="{35899AEB-5458-41BE-AFCE-FD588091F622}" type="pres">
      <dgm:prSet presAssocID="{B30D91E6-A27A-49F3-95FB-139B7A337DBD}" presName="spacing" presStyleCnt="0"/>
      <dgm:spPr/>
    </dgm:pt>
    <dgm:pt modelId="{9BA86552-0DB1-420D-B497-173B0CE39C5A}" type="pres">
      <dgm:prSet presAssocID="{A138578C-F571-4406-992D-D7DEA0FFA874}" presName="linNode" presStyleCnt="0"/>
      <dgm:spPr/>
    </dgm:pt>
    <dgm:pt modelId="{1EC79B88-ADD8-431B-9887-AD74DCCED9F8}" type="pres">
      <dgm:prSet presAssocID="{A138578C-F571-4406-992D-D7DEA0FFA874}" presName="parentShp" presStyleLbl="node1" presStyleIdx="3" presStyleCnt="4" custScaleX="69003" custLinFactNeighborX="-89" custLinFactNeighborY="-1158">
        <dgm:presLayoutVars>
          <dgm:bulletEnabled val="1"/>
        </dgm:presLayoutVars>
      </dgm:prSet>
      <dgm:spPr/>
    </dgm:pt>
    <dgm:pt modelId="{B6FAC553-FE96-4208-86EC-0E6A0EB5F1BD}" type="pres">
      <dgm:prSet presAssocID="{A138578C-F571-4406-992D-D7DEA0FFA874}" presName="childShp" presStyleLbl="bgAccFollowNode1" presStyleIdx="3" presStyleCnt="4" custScaleX="117970">
        <dgm:presLayoutVars>
          <dgm:bulletEnabled val="1"/>
        </dgm:presLayoutVars>
      </dgm:prSet>
      <dgm:spPr/>
    </dgm:pt>
  </dgm:ptLst>
  <dgm:cxnLst>
    <dgm:cxn modelId="{DD22C00B-FE66-4406-835F-F8854FD0C170}" srcId="{9F398C2E-5C70-40C7-B81C-F46A5CF189BA}" destId="{F555B3E9-EC95-4BBE-8289-124E7ACD9E05}" srcOrd="0" destOrd="0" parTransId="{723F09DE-9DA7-4E82-BBF4-A0A3ACBEDEE9}" sibTransId="{75E1C1D8-CB0D-43F4-BE50-600F709D009A}"/>
    <dgm:cxn modelId="{74C8710C-935D-4C0A-A451-0A12DBE553D8}" type="presOf" srcId="{670F89DE-DE8F-4BC0-90E2-28F66A7113D4}" destId="{41B3F406-5D3B-4C2C-B6FD-00EAD295820C}" srcOrd="0" destOrd="0" presId="urn:microsoft.com/office/officeart/2005/8/layout/vList6"/>
    <dgm:cxn modelId="{68253536-E2D9-4BAB-82CB-C678D8BA0D1B}" srcId="{A74B16CC-FF3E-4096-8514-F7708805F61D}" destId="{B97B7856-BF65-407E-B28D-5B812A037724}" srcOrd="0" destOrd="0" parTransId="{426E22E1-FA60-4D61-B916-3DF25D4225FF}" sibTransId="{699D505B-F286-4C0F-AE40-282A8A080638}"/>
    <dgm:cxn modelId="{88301F37-6991-421A-9F28-D69271C2A1C8}" srcId="{BB754298-4ABB-46E4-80D7-33511805978A}" destId="{9F398C2E-5C70-40C7-B81C-F46A5CF189BA}" srcOrd="0" destOrd="0" parTransId="{7AEDF826-9C91-4846-9C1D-02DA6B084377}" sibTransId="{9B517F5D-8322-4757-8423-EA0CB544EFE2}"/>
    <dgm:cxn modelId="{312DD03C-7113-4DCB-B215-9347F2D79A0A}" srcId="{A138578C-F571-4406-992D-D7DEA0FFA874}" destId="{0C407D7D-B3D9-4FE3-8B8E-588675738AD2}" srcOrd="0" destOrd="0" parTransId="{46425B92-01B5-4ABA-9D3E-F33101BE745E}" sibTransId="{810CC99F-BFAB-46F6-BBB7-15239F0FC426}"/>
    <dgm:cxn modelId="{FB6ABF5E-2C50-45E6-A89A-73D6075AE7BB}" type="presOf" srcId="{A74B16CC-FF3E-4096-8514-F7708805F61D}" destId="{8EFAF91C-9EAD-4A0D-AB69-950F78C663E1}" srcOrd="0" destOrd="0" presId="urn:microsoft.com/office/officeart/2005/8/layout/vList6"/>
    <dgm:cxn modelId="{6AEBE55E-AAA9-4CCF-AF2F-3EF742557DA5}" srcId="{BB754298-4ABB-46E4-80D7-33511805978A}" destId="{A138578C-F571-4406-992D-D7DEA0FFA874}" srcOrd="3" destOrd="0" parTransId="{F53984F4-F40E-4A7C-8C51-3A700A80BA0A}" sibTransId="{C393FE31-0C8A-48DF-88FF-9A64E54C0997}"/>
    <dgm:cxn modelId="{9384B847-6007-4D26-B84A-2AD8BC5AAA90}" srcId="{BB754298-4ABB-46E4-80D7-33511805978A}" destId="{670F89DE-DE8F-4BC0-90E2-28F66A7113D4}" srcOrd="1" destOrd="0" parTransId="{0080074A-609E-4357-9B63-869E9F1C4AA2}" sibTransId="{40E6AA49-4A57-4DCE-9E2E-29DFD67BE1F4}"/>
    <dgm:cxn modelId="{77D4F66E-C89D-4658-98F8-F648E97B8A92}" srcId="{670F89DE-DE8F-4BC0-90E2-28F66A7113D4}" destId="{64FB4FC7-F01B-4E48-8BAC-C9E41864FC51}" srcOrd="0" destOrd="0" parTransId="{A432D7D7-EAC9-4781-9AB0-AE083B823764}" sibTransId="{41474483-7F56-4A78-B69F-AE77E562687F}"/>
    <dgm:cxn modelId="{F7323E93-8BEB-43D7-9510-3A7B78DDC3D7}" type="presOf" srcId="{9F398C2E-5C70-40C7-B81C-F46A5CF189BA}" destId="{9C03025D-9BF7-4FAC-9116-AF9C070753F5}" srcOrd="0" destOrd="0" presId="urn:microsoft.com/office/officeart/2005/8/layout/vList6"/>
    <dgm:cxn modelId="{BDDFEE9D-E02F-4EF0-8064-2A9FE00DBCBB}" srcId="{BB754298-4ABB-46E4-80D7-33511805978A}" destId="{A74B16CC-FF3E-4096-8514-F7708805F61D}" srcOrd="2" destOrd="0" parTransId="{0EA54076-BCEF-49B8-937A-D22082700FD0}" sibTransId="{B30D91E6-A27A-49F3-95FB-139B7A337DBD}"/>
    <dgm:cxn modelId="{38D7D3B5-73FE-4A76-9EB7-5DCF1A875486}" type="presOf" srcId="{F555B3E9-EC95-4BBE-8289-124E7ACD9E05}" destId="{97FC7319-010C-4306-8A80-F7978ADFDC08}" srcOrd="0" destOrd="0" presId="urn:microsoft.com/office/officeart/2005/8/layout/vList6"/>
    <dgm:cxn modelId="{37AF79BF-94BF-46C9-AE2C-37F8BCA935DC}" type="presOf" srcId="{BB754298-4ABB-46E4-80D7-33511805978A}" destId="{E21F08D9-962A-46F5-A386-94DD87BEDACB}" srcOrd="0" destOrd="0" presId="urn:microsoft.com/office/officeart/2005/8/layout/vList6"/>
    <dgm:cxn modelId="{F449A7C9-A4C4-4DB6-8988-E1E7195EA5BB}" type="presOf" srcId="{B97B7856-BF65-407E-B28D-5B812A037724}" destId="{5987EC21-D85B-4B37-9EC2-5322FD947233}" srcOrd="0" destOrd="0" presId="urn:microsoft.com/office/officeart/2005/8/layout/vList6"/>
    <dgm:cxn modelId="{8DABBEE8-C21F-4F9C-956F-3A5DC7E2482F}" type="presOf" srcId="{A138578C-F571-4406-992D-D7DEA0FFA874}" destId="{1EC79B88-ADD8-431B-9887-AD74DCCED9F8}" srcOrd="0" destOrd="0" presId="urn:microsoft.com/office/officeart/2005/8/layout/vList6"/>
    <dgm:cxn modelId="{77F120EA-6430-4437-B95A-86E7B832D39B}" type="presOf" srcId="{64FB4FC7-F01B-4E48-8BAC-C9E41864FC51}" destId="{340E43FF-78FA-44A1-888E-289365C671A0}" srcOrd="0" destOrd="0" presId="urn:microsoft.com/office/officeart/2005/8/layout/vList6"/>
    <dgm:cxn modelId="{AE2289F9-7696-4CC9-A772-47B69BD7BB7A}" type="presOf" srcId="{0C407D7D-B3D9-4FE3-8B8E-588675738AD2}" destId="{B6FAC553-FE96-4208-86EC-0E6A0EB5F1BD}" srcOrd="0" destOrd="0" presId="urn:microsoft.com/office/officeart/2005/8/layout/vList6"/>
    <dgm:cxn modelId="{D0418C2C-A1C0-4810-A7EB-B82B94B8B87D}" type="presParOf" srcId="{E21F08D9-962A-46F5-A386-94DD87BEDACB}" destId="{0E9326D3-0453-4078-A6F5-295D7A9D4C1C}" srcOrd="0" destOrd="0" presId="urn:microsoft.com/office/officeart/2005/8/layout/vList6"/>
    <dgm:cxn modelId="{48899E60-CC98-4EE3-8950-F1CD27F34610}" type="presParOf" srcId="{0E9326D3-0453-4078-A6F5-295D7A9D4C1C}" destId="{9C03025D-9BF7-4FAC-9116-AF9C070753F5}" srcOrd="0" destOrd="0" presId="urn:microsoft.com/office/officeart/2005/8/layout/vList6"/>
    <dgm:cxn modelId="{CA550B56-3955-4984-A598-7B375EC143AE}" type="presParOf" srcId="{0E9326D3-0453-4078-A6F5-295D7A9D4C1C}" destId="{97FC7319-010C-4306-8A80-F7978ADFDC08}" srcOrd="1" destOrd="0" presId="urn:microsoft.com/office/officeart/2005/8/layout/vList6"/>
    <dgm:cxn modelId="{07DDAA1E-3183-4102-AA27-75A0F7857A63}" type="presParOf" srcId="{E21F08D9-962A-46F5-A386-94DD87BEDACB}" destId="{EE7B3038-9F71-4500-A9FC-42A511C787BD}" srcOrd="1" destOrd="0" presId="urn:microsoft.com/office/officeart/2005/8/layout/vList6"/>
    <dgm:cxn modelId="{59B3125C-9F56-4A19-8D6D-D1315DE46F8C}" type="presParOf" srcId="{E21F08D9-962A-46F5-A386-94DD87BEDACB}" destId="{D5AABE6F-31BB-4746-ADA5-F630DE4BF872}" srcOrd="2" destOrd="0" presId="urn:microsoft.com/office/officeart/2005/8/layout/vList6"/>
    <dgm:cxn modelId="{9FF17E11-5DA9-4623-BC0C-4CA6CC1F941A}" type="presParOf" srcId="{D5AABE6F-31BB-4746-ADA5-F630DE4BF872}" destId="{41B3F406-5D3B-4C2C-B6FD-00EAD295820C}" srcOrd="0" destOrd="0" presId="urn:microsoft.com/office/officeart/2005/8/layout/vList6"/>
    <dgm:cxn modelId="{587470E5-2383-488E-99E0-002E9EC0012C}" type="presParOf" srcId="{D5AABE6F-31BB-4746-ADA5-F630DE4BF872}" destId="{340E43FF-78FA-44A1-888E-289365C671A0}" srcOrd="1" destOrd="0" presId="urn:microsoft.com/office/officeart/2005/8/layout/vList6"/>
    <dgm:cxn modelId="{6C935CA0-667B-4574-841D-B471A37BC697}" type="presParOf" srcId="{E21F08D9-962A-46F5-A386-94DD87BEDACB}" destId="{967F5792-6E2A-4A6E-B77B-B8C3E4B57BE2}" srcOrd="3" destOrd="0" presId="urn:microsoft.com/office/officeart/2005/8/layout/vList6"/>
    <dgm:cxn modelId="{5A686E0A-4326-4535-AC88-B6F931883C1E}" type="presParOf" srcId="{E21F08D9-962A-46F5-A386-94DD87BEDACB}" destId="{5567983E-7DD5-4E1A-9041-0ED2ECFAD8C1}" srcOrd="4" destOrd="0" presId="urn:microsoft.com/office/officeart/2005/8/layout/vList6"/>
    <dgm:cxn modelId="{E990C2F8-3CF0-4090-AD65-BC771E8BDCF7}" type="presParOf" srcId="{5567983E-7DD5-4E1A-9041-0ED2ECFAD8C1}" destId="{8EFAF91C-9EAD-4A0D-AB69-950F78C663E1}" srcOrd="0" destOrd="0" presId="urn:microsoft.com/office/officeart/2005/8/layout/vList6"/>
    <dgm:cxn modelId="{85EDAA07-D0F3-40BC-9AC5-AE088D4A41D2}" type="presParOf" srcId="{5567983E-7DD5-4E1A-9041-0ED2ECFAD8C1}" destId="{5987EC21-D85B-4B37-9EC2-5322FD947233}" srcOrd="1" destOrd="0" presId="urn:microsoft.com/office/officeart/2005/8/layout/vList6"/>
    <dgm:cxn modelId="{8B6CCB54-33D5-4F7B-81A6-C5085005F07D}" type="presParOf" srcId="{E21F08D9-962A-46F5-A386-94DD87BEDACB}" destId="{35899AEB-5458-41BE-AFCE-FD588091F622}" srcOrd="5" destOrd="0" presId="urn:microsoft.com/office/officeart/2005/8/layout/vList6"/>
    <dgm:cxn modelId="{33063ABA-B323-46B8-9694-EA0F01E91D3D}" type="presParOf" srcId="{E21F08D9-962A-46F5-A386-94DD87BEDACB}" destId="{9BA86552-0DB1-420D-B497-173B0CE39C5A}" srcOrd="6" destOrd="0" presId="urn:microsoft.com/office/officeart/2005/8/layout/vList6"/>
    <dgm:cxn modelId="{12344039-5A90-41C3-8602-2530FC2159F2}" type="presParOf" srcId="{9BA86552-0DB1-420D-B497-173B0CE39C5A}" destId="{1EC79B88-ADD8-431B-9887-AD74DCCED9F8}" srcOrd="0" destOrd="0" presId="urn:microsoft.com/office/officeart/2005/8/layout/vList6"/>
    <dgm:cxn modelId="{71B3BC09-D05A-4522-8A1B-A7DE9DC4D936}" type="presParOf" srcId="{9BA86552-0DB1-420D-B497-173B0CE39C5A}" destId="{B6FAC553-FE96-4208-86EC-0E6A0EB5F1BD}"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0B2C6B5-D22E-4C74-B706-A64F962D7A69}"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B6EC39AA-6231-494F-9C21-366D76CC7164}">
      <dgm:prSet phldrT="[Text]" custT="1"/>
      <dgm:spPr/>
      <dgm:t>
        <a:bodyPr/>
        <a:lstStyle/>
        <a:p>
          <a:pPr algn="l"/>
          <a:r>
            <a:rPr lang="en-US" sz="1800" b="1" dirty="0">
              <a:latin typeface="Arial Narrow" panose="020B0606020202030204" pitchFamily="34" charset="0"/>
            </a:rPr>
            <a:t>The </a:t>
          </a:r>
          <a:r>
            <a:rPr lang="en-US" sz="1800" b="1" dirty="0" err="1">
              <a:latin typeface="Arial Narrow" panose="020B0606020202030204" pitchFamily="34" charset="0"/>
            </a:rPr>
            <a:t>MetroHealth</a:t>
          </a:r>
          <a:r>
            <a:rPr lang="en-US" sz="1800" b="1" dirty="0">
              <a:latin typeface="Arial Narrow" panose="020B0606020202030204" pitchFamily="34" charset="0"/>
            </a:rPr>
            <a:t> System is a political subdivision of Cuyahoga County.  As a political subdivision, employees are enrolled in Ohio Public Employees Retirement System rather than Social Security.</a:t>
          </a:r>
        </a:p>
      </dgm:t>
    </dgm:pt>
    <dgm:pt modelId="{A575A97A-4EE4-4126-B470-AE3824675894}" type="parTrans" cxnId="{A9071217-A200-40A8-A19F-70D7E37DFC91}">
      <dgm:prSet/>
      <dgm:spPr/>
      <dgm:t>
        <a:bodyPr/>
        <a:lstStyle/>
        <a:p>
          <a:endParaRPr lang="en-US" sz="1800">
            <a:latin typeface="Arial Narrow" panose="020B0606020202030204" pitchFamily="34" charset="0"/>
          </a:endParaRPr>
        </a:p>
      </dgm:t>
    </dgm:pt>
    <dgm:pt modelId="{5EE92409-9374-4A03-A8C9-019AF43F2625}" type="sibTrans" cxnId="{A9071217-A200-40A8-A19F-70D7E37DFC91}">
      <dgm:prSet/>
      <dgm:spPr/>
      <dgm:t>
        <a:bodyPr/>
        <a:lstStyle/>
        <a:p>
          <a:endParaRPr lang="en-US" sz="1800">
            <a:latin typeface="Arial Narrow" panose="020B0606020202030204" pitchFamily="34" charset="0"/>
          </a:endParaRPr>
        </a:p>
      </dgm:t>
    </dgm:pt>
    <dgm:pt modelId="{BB848F98-A392-480C-83AA-C090C62FDE76}">
      <dgm:prSet phldrT="[Text]" custT="1"/>
      <dgm:spPr/>
      <dgm:t>
        <a:bodyPr/>
        <a:lstStyle/>
        <a:p>
          <a:pPr algn="l"/>
          <a:r>
            <a:rPr lang="en-US" sz="1600" b="1" dirty="0">
              <a:latin typeface="Arial Narrow" panose="020B0606020202030204" pitchFamily="34" charset="0"/>
              <a:sym typeface="Wingdings" panose="05000000000000000000" pitchFamily="2" charset="2"/>
            </a:rPr>
            <a:t>OPERS Contact information:</a:t>
          </a:r>
        </a:p>
        <a:p>
          <a:pPr algn="ctr"/>
          <a:r>
            <a:rPr lang="en-US" sz="1600" b="1" dirty="0">
              <a:latin typeface="Arial Narrow" panose="020B0606020202030204" pitchFamily="34" charset="0"/>
              <a:sym typeface="Wingdings" panose="05000000000000000000" pitchFamily="2" charset="2"/>
            </a:rPr>
            <a:t>NEW HIRE line: 1-866-673-7748 (1-866-OPERS-4-U)  Monday – Friday, 8 a.m. – 4:30 p.m.</a:t>
          </a:r>
        </a:p>
        <a:p>
          <a:pPr algn="ctr"/>
          <a:r>
            <a:rPr lang="en-US" sz="1600" b="1" dirty="0">
              <a:latin typeface="Arial Narrow" panose="020B0606020202030204" pitchFamily="34" charset="0"/>
            </a:rPr>
            <a:t>OR </a:t>
          </a:r>
        </a:p>
        <a:p>
          <a:pPr algn="ctr"/>
          <a:r>
            <a:rPr lang="en-US" sz="1600" b="1" u="sng" dirty="0">
              <a:latin typeface="Arial Narrow" panose="020B0606020202030204" pitchFamily="34" charset="0"/>
              <a:hlinkClick xmlns:r="http://schemas.openxmlformats.org/officeDocument/2006/relationships" r:id="rId1"/>
            </a:rPr>
            <a:t>www.opers.org</a:t>
          </a:r>
          <a:r>
            <a:rPr lang="en-US" sz="1600" b="1" u="none" dirty="0">
              <a:latin typeface="Arial Narrow" panose="020B0606020202030204" pitchFamily="34" charset="0"/>
            </a:rPr>
            <a:t> </a:t>
          </a:r>
        </a:p>
      </dgm:t>
    </dgm:pt>
    <dgm:pt modelId="{3E9CB90F-95AD-4C9F-97F6-54896F9D794B}" type="parTrans" cxnId="{F84EFC32-DECE-48D1-9D5C-F666B6E2BE69}">
      <dgm:prSet/>
      <dgm:spPr/>
      <dgm:t>
        <a:bodyPr/>
        <a:lstStyle/>
        <a:p>
          <a:endParaRPr lang="en-US" sz="2000">
            <a:latin typeface="Arial Narrow" panose="020B0606020202030204" pitchFamily="34" charset="0"/>
          </a:endParaRPr>
        </a:p>
      </dgm:t>
    </dgm:pt>
    <dgm:pt modelId="{73677DF7-D928-4D3B-8124-96369339FD9C}" type="sibTrans" cxnId="{F84EFC32-DECE-48D1-9D5C-F666B6E2BE69}">
      <dgm:prSet/>
      <dgm:spPr/>
      <dgm:t>
        <a:bodyPr/>
        <a:lstStyle/>
        <a:p>
          <a:endParaRPr lang="en-US" sz="2000">
            <a:latin typeface="Arial Narrow" panose="020B0606020202030204" pitchFamily="34" charset="0"/>
          </a:endParaRPr>
        </a:p>
      </dgm:t>
    </dgm:pt>
    <dgm:pt modelId="{CE93539A-A7C5-4AFA-B979-CA59E517E478}">
      <dgm:prSet phldrT="[Text]" custT="1"/>
      <dgm:spPr/>
      <dgm:t>
        <a:bodyPr/>
        <a:lstStyle/>
        <a:p>
          <a:r>
            <a:rPr lang="en-US" sz="1800" b="1" dirty="0">
              <a:latin typeface="Arial Narrow" panose="020B0606020202030204" pitchFamily="34" charset="0"/>
              <a:sym typeface="Wingdings" panose="05000000000000000000" pitchFamily="2" charset="2"/>
            </a:rPr>
            <a:t>Please note: Prior OPERS service with any other public employer may be reported to </a:t>
          </a:r>
          <a:r>
            <a:rPr lang="en-US" sz="1800" b="1" dirty="0" err="1">
              <a:latin typeface="Arial Narrow" panose="020B0606020202030204" pitchFamily="34" charset="0"/>
              <a:sym typeface="Wingdings" panose="05000000000000000000" pitchFamily="2" charset="2"/>
            </a:rPr>
            <a:t>MetroHealth</a:t>
          </a:r>
          <a:r>
            <a:rPr lang="en-US" sz="1800" b="1" dirty="0">
              <a:latin typeface="Arial Narrow" panose="020B0606020202030204" pitchFamily="34" charset="0"/>
              <a:sym typeface="Wingdings" panose="05000000000000000000" pitchFamily="2" charset="2"/>
            </a:rPr>
            <a:t>.  Reporting this service may result in the transfer of any sick hours from former employers, impact your vacation accrual rate and adjust your service date to impact future retirement eligibility.  See metrohealth.org/welcome for Prior Public Service form</a:t>
          </a:r>
          <a:endParaRPr lang="en-US" sz="1800" b="1" u="none" dirty="0">
            <a:latin typeface="Arial Narrow" panose="020B0606020202030204" pitchFamily="34" charset="0"/>
          </a:endParaRPr>
        </a:p>
      </dgm:t>
    </dgm:pt>
    <dgm:pt modelId="{64C9563F-6119-4EDB-96C8-C604138058EE}" type="parTrans" cxnId="{3D431DEE-272A-4123-9284-69106E7C7170}">
      <dgm:prSet/>
      <dgm:spPr/>
      <dgm:t>
        <a:bodyPr/>
        <a:lstStyle/>
        <a:p>
          <a:endParaRPr lang="en-US"/>
        </a:p>
      </dgm:t>
    </dgm:pt>
    <dgm:pt modelId="{4DC3F3C9-EE46-4875-8624-A4C886996F05}" type="sibTrans" cxnId="{3D431DEE-272A-4123-9284-69106E7C7170}">
      <dgm:prSet/>
      <dgm:spPr/>
      <dgm:t>
        <a:bodyPr/>
        <a:lstStyle/>
        <a:p>
          <a:endParaRPr lang="en-US"/>
        </a:p>
      </dgm:t>
    </dgm:pt>
    <dgm:pt modelId="{0924B2C4-B51D-45EB-A569-4FB75664AF03}" type="pres">
      <dgm:prSet presAssocID="{F0B2C6B5-D22E-4C74-B706-A64F962D7A69}" presName="linear" presStyleCnt="0">
        <dgm:presLayoutVars>
          <dgm:animLvl val="lvl"/>
          <dgm:resizeHandles val="exact"/>
        </dgm:presLayoutVars>
      </dgm:prSet>
      <dgm:spPr/>
    </dgm:pt>
    <dgm:pt modelId="{37797075-01E5-43C4-B18A-60DE670E77F1}" type="pres">
      <dgm:prSet presAssocID="{B6EC39AA-6231-494F-9C21-366D76CC7164}" presName="parentText" presStyleLbl="node1" presStyleIdx="0" presStyleCnt="3">
        <dgm:presLayoutVars>
          <dgm:chMax val="0"/>
          <dgm:bulletEnabled val="1"/>
        </dgm:presLayoutVars>
      </dgm:prSet>
      <dgm:spPr/>
    </dgm:pt>
    <dgm:pt modelId="{1A94571A-8920-41F5-A410-DBEB08B99C84}" type="pres">
      <dgm:prSet presAssocID="{5EE92409-9374-4A03-A8C9-019AF43F2625}" presName="spacer" presStyleCnt="0"/>
      <dgm:spPr/>
    </dgm:pt>
    <dgm:pt modelId="{0F06087A-A1F8-40F8-A92F-CDBD74CBF4DF}" type="pres">
      <dgm:prSet presAssocID="{BB848F98-A392-480C-83AA-C090C62FDE76}" presName="parentText" presStyleLbl="node1" presStyleIdx="1" presStyleCnt="3" custLinFactNeighborX="-792" custLinFactNeighborY="10471">
        <dgm:presLayoutVars>
          <dgm:chMax val="0"/>
          <dgm:bulletEnabled val="1"/>
        </dgm:presLayoutVars>
      </dgm:prSet>
      <dgm:spPr/>
    </dgm:pt>
    <dgm:pt modelId="{C81FD0D7-70F0-4398-A708-E7C4FA8645E7}" type="pres">
      <dgm:prSet presAssocID="{73677DF7-D928-4D3B-8124-96369339FD9C}" presName="spacer" presStyleCnt="0"/>
      <dgm:spPr/>
    </dgm:pt>
    <dgm:pt modelId="{A1DB19FB-A787-4809-BFED-1E6F4C705C94}" type="pres">
      <dgm:prSet presAssocID="{CE93539A-A7C5-4AFA-B979-CA59E517E478}" presName="parentText" presStyleLbl="node1" presStyleIdx="2" presStyleCnt="3" custLinFactNeighborX="4333" custLinFactNeighborY="12635">
        <dgm:presLayoutVars>
          <dgm:chMax val="0"/>
          <dgm:bulletEnabled val="1"/>
        </dgm:presLayoutVars>
      </dgm:prSet>
      <dgm:spPr/>
    </dgm:pt>
  </dgm:ptLst>
  <dgm:cxnLst>
    <dgm:cxn modelId="{783F5C11-0F2F-4050-A531-C6F36DE19AF1}" type="presOf" srcId="{BB848F98-A392-480C-83AA-C090C62FDE76}" destId="{0F06087A-A1F8-40F8-A92F-CDBD74CBF4DF}" srcOrd="0" destOrd="0" presId="urn:microsoft.com/office/officeart/2005/8/layout/vList2"/>
    <dgm:cxn modelId="{A9071217-A200-40A8-A19F-70D7E37DFC91}" srcId="{F0B2C6B5-D22E-4C74-B706-A64F962D7A69}" destId="{B6EC39AA-6231-494F-9C21-366D76CC7164}" srcOrd="0" destOrd="0" parTransId="{A575A97A-4EE4-4126-B470-AE3824675894}" sibTransId="{5EE92409-9374-4A03-A8C9-019AF43F2625}"/>
    <dgm:cxn modelId="{F84EFC32-DECE-48D1-9D5C-F666B6E2BE69}" srcId="{F0B2C6B5-D22E-4C74-B706-A64F962D7A69}" destId="{BB848F98-A392-480C-83AA-C090C62FDE76}" srcOrd="1" destOrd="0" parTransId="{3E9CB90F-95AD-4C9F-97F6-54896F9D794B}" sibTransId="{73677DF7-D928-4D3B-8124-96369339FD9C}"/>
    <dgm:cxn modelId="{85FCDF68-346D-4105-84B9-6CAF06AC99CD}" type="presOf" srcId="{F0B2C6B5-D22E-4C74-B706-A64F962D7A69}" destId="{0924B2C4-B51D-45EB-A569-4FB75664AF03}" srcOrd="0" destOrd="0" presId="urn:microsoft.com/office/officeart/2005/8/layout/vList2"/>
    <dgm:cxn modelId="{60C5A857-AB28-4BEB-AAA4-8E5EDAB930FB}" type="presOf" srcId="{B6EC39AA-6231-494F-9C21-366D76CC7164}" destId="{37797075-01E5-43C4-B18A-60DE670E77F1}" srcOrd="0" destOrd="0" presId="urn:microsoft.com/office/officeart/2005/8/layout/vList2"/>
    <dgm:cxn modelId="{928BC8A0-7D98-47A8-8239-9392573C6312}" type="presOf" srcId="{CE93539A-A7C5-4AFA-B979-CA59E517E478}" destId="{A1DB19FB-A787-4809-BFED-1E6F4C705C94}" srcOrd="0" destOrd="0" presId="urn:microsoft.com/office/officeart/2005/8/layout/vList2"/>
    <dgm:cxn modelId="{3D431DEE-272A-4123-9284-69106E7C7170}" srcId="{F0B2C6B5-D22E-4C74-B706-A64F962D7A69}" destId="{CE93539A-A7C5-4AFA-B979-CA59E517E478}" srcOrd="2" destOrd="0" parTransId="{64C9563F-6119-4EDB-96C8-C604138058EE}" sibTransId="{4DC3F3C9-EE46-4875-8624-A4C886996F05}"/>
    <dgm:cxn modelId="{466D924A-EC1F-424B-A08D-C9FD964697B0}" type="presParOf" srcId="{0924B2C4-B51D-45EB-A569-4FB75664AF03}" destId="{37797075-01E5-43C4-B18A-60DE670E77F1}" srcOrd="0" destOrd="0" presId="urn:microsoft.com/office/officeart/2005/8/layout/vList2"/>
    <dgm:cxn modelId="{BE5954BA-5539-4294-8524-97B1BEA6C275}" type="presParOf" srcId="{0924B2C4-B51D-45EB-A569-4FB75664AF03}" destId="{1A94571A-8920-41F5-A410-DBEB08B99C84}" srcOrd="1" destOrd="0" presId="urn:microsoft.com/office/officeart/2005/8/layout/vList2"/>
    <dgm:cxn modelId="{149D2BBE-D81B-4102-B06A-F4BDCBEF660A}" type="presParOf" srcId="{0924B2C4-B51D-45EB-A569-4FB75664AF03}" destId="{0F06087A-A1F8-40F8-A92F-CDBD74CBF4DF}" srcOrd="2" destOrd="0" presId="urn:microsoft.com/office/officeart/2005/8/layout/vList2"/>
    <dgm:cxn modelId="{8C91F604-995C-48EC-BE02-D372282D32FA}" type="presParOf" srcId="{0924B2C4-B51D-45EB-A569-4FB75664AF03}" destId="{C81FD0D7-70F0-4398-A708-E7C4FA8645E7}" srcOrd="3" destOrd="0" presId="urn:microsoft.com/office/officeart/2005/8/layout/vList2"/>
    <dgm:cxn modelId="{4B5EE8BE-5990-4B2B-BAA3-21AE1E30CBC7}" type="presParOf" srcId="{0924B2C4-B51D-45EB-A569-4FB75664AF03}" destId="{A1DB19FB-A787-4809-BFED-1E6F4C705C94}"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C7319-010C-4306-8A80-F7978ADFDC08}">
      <dsp:nvSpPr>
        <dsp:cNvPr id="0" name=""/>
        <dsp:cNvSpPr/>
      </dsp:nvSpPr>
      <dsp:spPr>
        <a:xfrm>
          <a:off x="2331718" y="1190"/>
          <a:ext cx="5669273" cy="94456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a:latin typeface="Arial Narrow" panose="020B0606020202030204" pitchFamily="34" charset="0"/>
            </a:rPr>
            <a:t>8-5PM</a:t>
          </a:r>
        </a:p>
      </dsp:txBody>
      <dsp:txXfrm>
        <a:off x="2331718" y="119260"/>
        <a:ext cx="5315062" cy="708422"/>
      </dsp:txXfrm>
    </dsp:sp>
    <dsp:sp modelId="{9C03025D-9BF7-4FAC-9116-AF9C070753F5}">
      <dsp:nvSpPr>
        <dsp:cNvPr id="0" name=""/>
        <dsp:cNvSpPr/>
      </dsp:nvSpPr>
      <dsp:spPr>
        <a:xfrm>
          <a:off x="76208" y="1190"/>
          <a:ext cx="2255509" cy="944562"/>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Hours of Operation</a:t>
          </a:r>
        </a:p>
      </dsp:txBody>
      <dsp:txXfrm>
        <a:off x="122318" y="47300"/>
        <a:ext cx="2163289" cy="852342"/>
      </dsp:txXfrm>
    </dsp:sp>
    <dsp:sp modelId="{340E43FF-78FA-44A1-888E-289365C671A0}">
      <dsp:nvSpPr>
        <dsp:cNvPr id="0" name=""/>
        <dsp:cNvSpPr/>
      </dsp:nvSpPr>
      <dsp:spPr>
        <a:xfrm>
          <a:off x="2331718" y="1040209"/>
          <a:ext cx="5669273" cy="94456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Arial Narrow" panose="020B0606020202030204" pitchFamily="34" charset="0"/>
            </a:rPr>
            <a:t>(440) 592-1020</a:t>
          </a:r>
        </a:p>
      </dsp:txBody>
      <dsp:txXfrm>
        <a:off x="2331718" y="1158279"/>
        <a:ext cx="5315062" cy="708422"/>
      </dsp:txXfrm>
    </dsp:sp>
    <dsp:sp modelId="{41B3F406-5D3B-4C2C-B6FD-00EAD295820C}">
      <dsp:nvSpPr>
        <dsp:cNvPr id="0" name=""/>
        <dsp:cNvSpPr/>
      </dsp:nvSpPr>
      <dsp:spPr>
        <a:xfrm>
          <a:off x="76208" y="1040209"/>
          <a:ext cx="2255509" cy="944562"/>
        </a:xfrm>
        <a:prstGeom prst="roundRect">
          <a:avLst/>
        </a:prstGeom>
        <a:solidFill>
          <a:schemeClr val="accent1">
            <a:shade val="80000"/>
            <a:hueOff val="-60437"/>
            <a:satOff val="-23641"/>
            <a:lumOff val="1296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Phone Number</a:t>
          </a:r>
        </a:p>
      </dsp:txBody>
      <dsp:txXfrm>
        <a:off x="122318" y="1086319"/>
        <a:ext cx="2163289" cy="852342"/>
      </dsp:txXfrm>
    </dsp:sp>
    <dsp:sp modelId="{5987EC21-D85B-4B37-9EC2-5322FD947233}">
      <dsp:nvSpPr>
        <dsp:cNvPr id="0" name=""/>
        <dsp:cNvSpPr/>
      </dsp:nvSpPr>
      <dsp:spPr>
        <a:xfrm>
          <a:off x="2331718" y="2079228"/>
          <a:ext cx="5669273" cy="94456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u="sng" kern="1200" dirty="0">
              <a:latin typeface="Arial Narrow" panose="020B0606020202030204" pitchFamily="34" charset="0"/>
            </a:rPr>
            <a:t>hrsharedservices@metrohealth.org</a:t>
          </a:r>
        </a:p>
      </dsp:txBody>
      <dsp:txXfrm>
        <a:off x="2331718" y="2197298"/>
        <a:ext cx="5315062" cy="708422"/>
      </dsp:txXfrm>
    </dsp:sp>
    <dsp:sp modelId="{8EFAF91C-9EAD-4A0D-AB69-950F78C663E1}">
      <dsp:nvSpPr>
        <dsp:cNvPr id="0" name=""/>
        <dsp:cNvSpPr/>
      </dsp:nvSpPr>
      <dsp:spPr>
        <a:xfrm>
          <a:off x="76208" y="2079228"/>
          <a:ext cx="2255509" cy="944562"/>
        </a:xfrm>
        <a:prstGeom prst="roundRect">
          <a:avLst/>
        </a:prstGeom>
        <a:solidFill>
          <a:schemeClr val="accent1">
            <a:shade val="80000"/>
            <a:hueOff val="-120874"/>
            <a:satOff val="-47281"/>
            <a:lumOff val="2591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Email</a:t>
          </a:r>
        </a:p>
      </dsp:txBody>
      <dsp:txXfrm>
        <a:off x="122318" y="2125338"/>
        <a:ext cx="2163289" cy="852342"/>
      </dsp:txXfrm>
    </dsp:sp>
    <dsp:sp modelId="{B6FAC553-FE96-4208-86EC-0E6A0EB5F1BD}">
      <dsp:nvSpPr>
        <dsp:cNvPr id="0" name=""/>
        <dsp:cNvSpPr/>
      </dsp:nvSpPr>
      <dsp:spPr>
        <a:xfrm>
          <a:off x="2294700" y="3118246"/>
          <a:ext cx="5717203" cy="94456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u="none" kern="1200" dirty="0">
              <a:latin typeface="Arial Narrow" panose="020B0606020202030204" pitchFamily="34" charset="0"/>
            </a:rPr>
            <a:t>Departments &gt; Human Resources &gt; Benefits</a:t>
          </a:r>
        </a:p>
      </dsp:txBody>
      <dsp:txXfrm>
        <a:off x="2294700" y="3236316"/>
        <a:ext cx="5362992" cy="708422"/>
      </dsp:txXfrm>
    </dsp:sp>
    <dsp:sp modelId="{1EC79B88-ADD8-431B-9887-AD74DCCED9F8}">
      <dsp:nvSpPr>
        <dsp:cNvPr id="0" name=""/>
        <dsp:cNvSpPr/>
      </dsp:nvSpPr>
      <dsp:spPr>
        <a:xfrm>
          <a:off x="60982" y="3107308"/>
          <a:ext cx="2229404" cy="944562"/>
        </a:xfrm>
        <a:prstGeom prst="roundRect">
          <a:avLst/>
        </a:prstGeom>
        <a:solidFill>
          <a:schemeClr val="accent1">
            <a:shade val="80000"/>
            <a:hueOff val="-181311"/>
            <a:satOff val="-70922"/>
            <a:lumOff val="3887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u="none" kern="1200" dirty="0">
              <a:latin typeface="Arial Narrow" panose="020B0606020202030204" pitchFamily="34" charset="0"/>
            </a:rPr>
            <a:t>MIV</a:t>
          </a:r>
        </a:p>
      </dsp:txBody>
      <dsp:txXfrm>
        <a:off x="107092" y="3153418"/>
        <a:ext cx="2137184" cy="852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97075-01E5-43C4-B18A-60DE670E77F1}">
      <dsp:nvSpPr>
        <dsp:cNvPr id="0" name=""/>
        <dsp:cNvSpPr/>
      </dsp:nvSpPr>
      <dsp:spPr>
        <a:xfrm>
          <a:off x="0" y="175115"/>
          <a:ext cx="10008093" cy="13689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Narrow" panose="020B0606020202030204" pitchFamily="34" charset="0"/>
            </a:rPr>
            <a:t>The </a:t>
          </a:r>
          <a:r>
            <a:rPr lang="en-US" sz="1800" b="1" kern="1200" dirty="0" err="1">
              <a:latin typeface="Arial Narrow" panose="020B0606020202030204" pitchFamily="34" charset="0"/>
            </a:rPr>
            <a:t>MetroHealth</a:t>
          </a:r>
          <a:r>
            <a:rPr lang="en-US" sz="1800" b="1" kern="1200" dirty="0">
              <a:latin typeface="Arial Narrow" panose="020B0606020202030204" pitchFamily="34" charset="0"/>
            </a:rPr>
            <a:t> System is a political subdivision of Cuyahoga County.  As a political subdivision, employees are enrolled in Ohio Public Employees Retirement System rather than Social Security.</a:t>
          </a:r>
        </a:p>
      </dsp:txBody>
      <dsp:txXfrm>
        <a:off x="66824" y="241939"/>
        <a:ext cx="9874445" cy="1235252"/>
      </dsp:txXfrm>
    </dsp:sp>
    <dsp:sp modelId="{0F06087A-A1F8-40F8-A92F-CDBD74CBF4DF}">
      <dsp:nvSpPr>
        <dsp:cNvPr id="0" name=""/>
        <dsp:cNvSpPr/>
      </dsp:nvSpPr>
      <dsp:spPr>
        <a:xfrm>
          <a:off x="0" y="1750816"/>
          <a:ext cx="10008093" cy="13689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Arial Narrow" panose="020B0606020202030204" pitchFamily="34" charset="0"/>
              <a:sym typeface="Wingdings" panose="05000000000000000000" pitchFamily="2" charset="2"/>
            </a:rPr>
            <a:t>OPERS Contact information:</a:t>
          </a:r>
        </a:p>
        <a:p>
          <a:pPr marL="0" lvl="0" indent="0" algn="ctr" defTabSz="711200">
            <a:lnSpc>
              <a:spcPct val="90000"/>
            </a:lnSpc>
            <a:spcBef>
              <a:spcPct val="0"/>
            </a:spcBef>
            <a:spcAft>
              <a:spcPct val="35000"/>
            </a:spcAft>
            <a:buNone/>
          </a:pPr>
          <a:r>
            <a:rPr lang="en-US" sz="1600" b="1" kern="1200" dirty="0">
              <a:latin typeface="Arial Narrow" panose="020B0606020202030204" pitchFamily="34" charset="0"/>
              <a:sym typeface="Wingdings" panose="05000000000000000000" pitchFamily="2" charset="2"/>
            </a:rPr>
            <a:t>NEW HIRE line: 1-866-673-7748 (1-866-OPERS-4-U)  Monday – Friday, 8 a.m. – 4:30 p.m.</a:t>
          </a:r>
        </a:p>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OR </a:t>
          </a:r>
        </a:p>
        <a:p>
          <a:pPr marL="0" lvl="0" indent="0" algn="ctr" defTabSz="711200">
            <a:lnSpc>
              <a:spcPct val="90000"/>
            </a:lnSpc>
            <a:spcBef>
              <a:spcPct val="0"/>
            </a:spcBef>
            <a:spcAft>
              <a:spcPct val="35000"/>
            </a:spcAft>
            <a:buNone/>
          </a:pPr>
          <a:r>
            <a:rPr lang="en-US" sz="1600" b="1" u="sng" kern="1200" dirty="0">
              <a:latin typeface="Arial Narrow" panose="020B0606020202030204" pitchFamily="34" charset="0"/>
              <a:hlinkClick xmlns:r="http://schemas.openxmlformats.org/officeDocument/2006/relationships" r:id="rId1"/>
            </a:rPr>
            <a:t>www.opers.org</a:t>
          </a:r>
          <a:r>
            <a:rPr lang="en-US" sz="1600" b="1" u="none" kern="1200" dirty="0">
              <a:latin typeface="Arial Narrow" panose="020B0606020202030204" pitchFamily="34" charset="0"/>
            </a:rPr>
            <a:t> </a:t>
          </a:r>
        </a:p>
      </dsp:txBody>
      <dsp:txXfrm>
        <a:off x="66824" y="1817640"/>
        <a:ext cx="9874445" cy="1235252"/>
      </dsp:txXfrm>
    </dsp:sp>
    <dsp:sp modelId="{A1DB19FB-A787-4809-BFED-1E6F4C705C94}">
      <dsp:nvSpPr>
        <dsp:cNvPr id="0" name=""/>
        <dsp:cNvSpPr/>
      </dsp:nvSpPr>
      <dsp:spPr>
        <a:xfrm>
          <a:off x="0" y="3310967"/>
          <a:ext cx="10008093" cy="13689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Narrow" panose="020B0606020202030204" pitchFamily="34" charset="0"/>
              <a:sym typeface="Wingdings" panose="05000000000000000000" pitchFamily="2" charset="2"/>
            </a:rPr>
            <a:t>Please note: Prior OPERS service with any other public employer may be reported to </a:t>
          </a:r>
          <a:r>
            <a:rPr lang="en-US" sz="1800" b="1" kern="1200" dirty="0" err="1">
              <a:latin typeface="Arial Narrow" panose="020B0606020202030204" pitchFamily="34" charset="0"/>
              <a:sym typeface="Wingdings" panose="05000000000000000000" pitchFamily="2" charset="2"/>
            </a:rPr>
            <a:t>MetroHealth</a:t>
          </a:r>
          <a:r>
            <a:rPr lang="en-US" sz="1800" b="1" kern="1200" dirty="0">
              <a:latin typeface="Arial Narrow" panose="020B0606020202030204" pitchFamily="34" charset="0"/>
              <a:sym typeface="Wingdings" panose="05000000000000000000" pitchFamily="2" charset="2"/>
            </a:rPr>
            <a:t>.  Reporting this service may result in the transfer of any sick hours from former employers, impact your vacation accrual rate and adjust your service date to impact future retirement eligibility.  See metrohealth.org/welcome for Prior Public Service form</a:t>
          </a:r>
          <a:endParaRPr lang="en-US" sz="1800" b="1" u="none" kern="1200" dirty="0">
            <a:latin typeface="Arial Narrow" panose="020B0606020202030204" pitchFamily="34" charset="0"/>
          </a:endParaRPr>
        </a:p>
      </dsp:txBody>
      <dsp:txXfrm>
        <a:off x="66824" y="3377791"/>
        <a:ext cx="9874445" cy="1235252"/>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307D9-DC8F-9D44-B2DB-2F813B6FFA12}" type="datetimeFigureOut">
              <a:rPr lang="en-US" smtClean="0"/>
              <a:t>11/25/2020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FC5D2-7D23-3545-ADD8-44C00166FB0A}" type="slidenum">
              <a:rPr lang="en-US" smtClean="0"/>
              <a:t>‹#›</a:t>
            </a:fld>
            <a:endParaRPr lang="en-US"/>
          </a:p>
        </p:txBody>
      </p:sp>
    </p:spTree>
    <p:extLst>
      <p:ext uri="{BB962C8B-B14F-4D97-AF65-F5344CB8AC3E}">
        <p14:creationId xmlns:p14="http://schemas.microsoft.com/office/powerpoint/2010/main" val="2913057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42FC5D2-7D23-3545-ADD8-44C00166FB0A}" type="slidenum">
              <a:rPr lang="en-US" smtClean="0"/>
              <a:t>1</a:t>
            </a:fld>
            <a:endParaRPr lang="en-US"/>
          </a:p>
        </p:txBody>
      </p:sp>
    </p:spTree>
    <p:extLst>
      <p:ext uri="{BB962C8B-B14F-4D97-AF65-F5344CB8AC3E}">
        <p14:creationId xmlns:p14="http://schemas.microsoft.com/office/powerpoint/2010/main" val="1912164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C5D2-7D23-3545-ADD8-44C00166FB0A}" type="slidenum">
              <a:rPr lang="en-US" smtClean="0"/>
              <a:t>10</a:t>
            </a:fld>
            <a:endParaRPr lang="en-US"/>
          </a:p>
        </p:txBody>
      </p:sp>
    </p:spTree>
    <p:extLst>
      <p:ext uri="{BB962C8B-B14F-4D97-AF65-F5344CB8AC3E}">
        <p14:creationId xmlns:p14="http://schemas.microsoft.com/office/powerpoint/2010/main" val="3652082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42FC5D2-7D23-3545-ADD8-44C00166FB0A}" type="slidenum">
              <a:rPr lang="en-US" smtClean="0"/>
              <a:t>11</a:t>
            </a:fld>
            <a:endParaRPr lang="en-US"/>
          </a:p>
        </p:txBody>
      </p:sp>
    </p:spTree>
    <p:extLst>
      <p:ext uri="{BB962C8B-B14F-4D97-AF65-F5344CB8AC3E}">
        <p14:creationId xmlns:p14="http://schemas.microsoft.com/office/powerpoint/2010/main" val="3109299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C5D2-7D23-3545-ADD8-44C00166FB0A}" type="slidenum">
              <a:rPr lang="en-US" smtClean="0"/>
              <a:t>12</a:t>
            </a:fld>
            <a:endParaRPr lang="en-US"/>
          </a:p>
        </p:txBody>
      </p:sp>
    </p:spTree>
    <p:extLst>
      <p:ext uri="{BB962C8B-B14F-4D97-AF65-F5344CB8AC3E}">
        <p14:creationId xmlns:p14="http://schemas.microsoft.com/office/powerpoint/2010/main" val="2345155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42FC5D2-7D23-3545-ADD8-44C00166FB0A}" type="slidenum">
              <a:rPr lang="en-US" smtClean="0"/>
              <a:t>13</a:t>
            </a:fld>
            <a:endParaRPr lang="en-US"/>
          </a:p>
        </p:txBody>
      </p:sp>
    </p:spTree>
    <p:extLst>
      <p:ext uri="{BB962C8B-B14F-4D97-AF65-F5344CB8AC3E}">
        <p14:creationId xmlns:p14="http://schemas.microsoft.com/office/powerpoint/2010/main" val="2526291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C5D2-7D23-3545-ADD8-44C00166FB0A}" type="slidenum">
              <a:rPr lang="en-US" smtClean="0"/>
              <a:t>14</a:t>
            </a:fld>
            <a:endParaRPr lang="en-US"/>
          </a:p>
        </p:txBody>
      </p:sp>
    </p:spTree>
    <p:extLst>
      <p:ext uri="{BB962C8B-B14F-4D97-AF65-F5344CB8AC3E}">
        <p14:creationId xmlns:p14="http://schemas.microsoft.com/office/powerpoint/2010/main" val="751234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C5D2-7D23-3545-ADD8-44C00166FB0A}" type="slidenum">
              <a:rPr lang="en-US" smtClean="0"/>
              <a:t>15</a:t>
            </a:fld>
            <a:endParaRPr lang="en-US"/>
          </a:p>
        </p:txBody>
      </p:sp>
    </p:spTree>
    <p:extLst>
      <p:ext uri="{BB962C8B-B14F-4D97-AF65-F5344CB8AC3E}">
        <p14:creationId xmlns:p14="http://schemas.microsoft.com/office/powerpoint/2010/main" val="2181398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C5D2-7D23-3545-ADD8-44C00166FB0A}" type="slidenum">
              <a:rPr lang="en-US" smtClean="0"/>
              <a:t>16</a:t>
            </a:fld>
            <a:endParaRPr lang="en-US"/>
          </a:p>
        </p:txBody>
      </p:sp>
    </p:spTree>
    <p:extLst>
      <p:ext uri="{BB962C8B-B14F-4D97-AF65-F5344CB8AC3E}">
        <p14:creationId xmlns:p14="http://schemas.microsoft.com/office/powerpoint/2010/main" val="1347745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C5D2-7D23-3545-ADD8-44C00166FB0A}" type="slidenum">
              <a:rPr lang="en-US" smtClean="0"/>
              <a:t>17</a:t>
            </a:fld>
            <a:endParaRPr lang="en-US"/>
          </a:p>
        </p:txBody>
      </p:sp>
    </p:spTree>
    <p:extLst>
      <p:ext uri="{BB962C8B-B14F-4D97-AF65-F5344CB8AC3E}">
        <p14:creationId xmlns:p14="http://schemas.microsoft.com/office/powerpoint/2010/main" val="1876233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C5D2-7D23-3545-ADD8-44C00166FB0A}" type="slidenum">
              <a:rPr lang="en-US" smtClean="0"/>
              <a:t>18</a:t>
            </a:fld>
            <a:endParaRPr lang="en-US"/>
          </a:p>
        </p:txBody>
      </p:sp>
    </p:spTree>
    <p:extLst>
      <p:ext uri="{BB962C8B-B14F-4D97-AF65-F5344CB8AC3E}">
        <p14:creationId xmlns:p14="http://schemas.microsoft.com/office/powerpoint/2010/main" val="25097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C5D2-7D23-3545-ADD8-44C00166FB0A}" type="slidenum">
              <a:rPr lang="en-US" smtClean="0"/>
              <a:t>2</a:t>
            </a:fld>
            <a:endParaRPr lang="en-US"/>
          </a:p>
        </p:txBody>
      </p:sp>
    </p:spTree>
    <p:extLst>
      <p:ext uri="{BB962C8B-B14F-4D97-AF65-F5344CB8AC3E}">
        <p14:creationId xmlns:p14="http://schemas.microsoft.com/office/powerpoint/2010/main" val="1982872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C5D2-7D23-3545-ADD8-44C00166FB0A}" type="slidenum">
              <a:rPr lang="en-US" smtClean="0"/>
              <a:t>3</a:t>
            </a:fld>
            <a:endParaRPr lang="en-US"/>
          </a:p>
        </p:txBody>
      </p:sp>
    </p:spTree>
    <p:extLst>
      <p:ext uri="{BB962C8B-B14F-4D97-AF65-F5344CB8AC3E}">
        <p14:creationId xmlns:p14="http://schemas.microsoft.com/office/powerpoint/2010/main" val="2608057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C5D2-7D23-3545-ADD8-44C00166FB0A}" type="slidenum">
              <a:rPr lang="en-US" smtClean="0"/>
              <a:t>4</a:t>
            </a:fld>
            <a:endParaRPr lang="en-US"/>
          </a:p>
        </p:txBody>
      </p:sp>
    </p:spTree>
    <p:extLst>
      <p:ext uri="{BB962C8B-B14F-4D97-AF65-F5344CB8AC3E}">
        <p14:creationId xmlns:p14="http://schemas.microsoft.com/office/powerpoint/2010/main" val="1628701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C5D2-7D23-3545-ADD8-44C00166FB0A}" type="slidenum">
              <a:rPr lang="en-US" smtClean="0"/>
              <a:t>5</a:t>
            </a:fld>
            <a:endParaRPr lang="en-US"/>
          </a:p>
        </p:txBody>
      </p:sp>
    </p:spTree>
    <p:extLst>
      <p:ext uri="{BB962C8B-B14F-4D97-AF65-F5344CB8AC3E}">
        <p14:creationId xmlns:p14="http://schemas.microsoft.com/office/powerpoint/2010/main" val="673025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C5D2-7D23-3545-ADD8-44C00166FB0A}" type="slidenum">
              <a:rPr lang="en-US" smtClean="0"/>
              <a:t>6</a:t>
            </a:fld>
            <a:endParaRPr lang="en-US"/>
          </a:p>
        </p:txBody>
      </p:sp>
    </p:spTree>
    <p:extLst>
      <p:ext uri="{BB962C8B-B14F-4D97-AF65-F5344CB8AC3E}">
        <p14:creationId xmlns:p14="http://schemas.microsoft.com/office/powerpoint/2010/main" val="1061679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C5D2-7D23-3545-ADD8-44C00166FB0A}" type="slidenum">
              <a:rPr lang="en-US" smtClean="0"/>
              <a:t>7</a:t>
            </a:fld>
            <a:endParaRPr lang="en-US"/>
          </a:p>
        </p:txBody>
      </p:sp>
    </p:spTree>
    <p:extLst>
      <p:ext uri="{BB962C8B-B14F-4D97-AF65-F5344CB8AC3E}">
        <p14:creationId xmlns:p14="http://schemas.microsoft.com/office/powerpoint/2010/main" val="1962573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C5D2-7D23-3545-ADD8-44C00166FB0A}" type="slidenum">
              <a:rPr lang="en-US" smtClean="0"/>
              <a:t>8</a:t>
            </a:fld>
            <a:endParaRPr lang="en-US"/>
          </a:p>
        </p:txBody>
      </p:sp>
    </p:spTree>
    <p:extLst>
      <p:ext uri="{BB962C8B-B14F-4D97-AF65-F5344CB8AC3E}">
        <p14:creationId xmlns:p14="http://schemas.microsoft.com/office/powerpoint/2010/main" val="2035351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C5D2-7D23-3545-ADD8-44C00166FB0A}" type="slidenum">
              <a:rPr lang="en-US" smtClean="0"/>
              <a:t>9</a:t>
            </a:fld>
            <a:endParaRPr lang="en-US"/>
          </a:p>
        </p:txBody>
      </p:sp>
    </p:spTree>
    <p:extLst>
      <p:ext uri="{BB962C8B-B14F-4D97-AF65-F5344CB8AC3E}">
        <p14:creationId xmlns:p14="http://schemas.microsoft.com/office/powerpoint/2010/main" val="17167476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D1EB4-A0F7-3D4E-8D0A-9E80707A33AF}"/>
              </a:ext>
            </a:extLst>
          </p:cNvPr>
          <p:cNvSpPr>
            <a:spLocks noGrp="1"/>
          </p:cNvSpPr>
          <p:nvPr>
            <p:ph type="ctrTitle" hasCustomPrompt="1"/>
          </p:nvPr>
        </p:nvSpPr>
        <p:spPr>
          <a:xfrm>
            <a:off x="1527717" y="3498673"/>
            <a:ext cx="9144000" cy="575403"/>
          </a:xfrm>
        </p:spPr>
        <p:txBody>
          <a:bodyPr anchor="b">
            <a:normAutofit/>
          </a:bodyPr>
          <a:lstStyle>
            <a:lvl1pPr algn="ctr">
              <a:defRPr sz="2400" b="1" i="0">
                <a:solidFill>
                  <a:schemeClr val="accent2"/>
                </a:solidFill>
                <a:latin typeface="Arial" panose="020B0604020202020204" pitchFamily="34" charset="0"/>
                <a:cs typeface="Arial" panose="020B0604020202020204" pitchFamily="34" charset="0"/>
              </a:defRPr>
            </a:lvl1pPr>
          </a:lstStyle>
          <a:p>
            <a:r>
              <a:rPr lang="en-US" dirty="0"/>
              <a:t>PRESENTATION TITLE HERE 24PT ARIAL BOLD</a:t>
            </a:r>
          </a:p>
        </p:txBody>
      </p:sp>
      <p:sp>
        <p:nvSpPr>
          <p:cNvPr id="3" name="Subtitle 2">
            <a:extLst>
              <a:ext uri="{FF2B5EF4-FFF2-40B4-BE49-F238E27FC236}">
                <a16:creationId xmlns:a16="http://schemas.microsoft.com/office/drawing/2014/main" id="{BFEAABC2-4511-9542-9B20-6C9AC045C0BB}"/>
              </a:ext>
            </a:extLst>
          </p:cNvPr>
          <p:cNvSpPr>
            <a:spLocks noGrp="1"/>
          </p:cNvSpPr>
          <p:nvPr>
            <p:ph type="subTitle" idx="1" hasCustomPrompt="1"/>
          </p:nvPr>
        </p:nvSpPr>
        <p:spPr>
          <a:xfrm>
            <a:off x="1527717" y="4520205"/>
            <a:ext cx="9144000" cy="404274"/>
          </a:xfrm>
        </p:spPr>
        <p:txBody>
          <a:bodyPr>
            <a:normAutofit/>
          </a:bodyPr>
          <a:lstStyle>
            <a:lvl1pPr marL="0" indent="0" algn="ctr">
              <a:buNone/>
              <a:defRPr sz="18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18pt Arial Regular</a:t>
            </a:r>
          </a:p>
        </p:txBody>
      </p:sp>
      <p:cxnSp>
        <p:nvCxnSpPr>
          <p:cNvPr id="10" name="Straight Connector 9">
            <a:extLst>
              <a:ext uri="{FF2B5EF4-FFF2-40B4-BE49-F238E27FC236}">
                <a16:creationId xmlns:a16="http://schemas.microsoft.com/office/drawing/2014/main" id="{EB646BD8-3268-5E4B-8A6A-FE23C0861F56}"/>
              </a:ext>
            </a:extLst>
          </p:cNvPr>
          <p:cNvCxnSpPr/>
          <p:nvPr userDrawn="1"/>
        </p:nvCxnSpPr>
        <p:spPr>
          <a:xfrm>
            <a:off x="3367651" y="4296317"/>
            <a:ext cx="593585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64B10F5-267A-9A4E-B354-AFEAAB9539BD}"/>
              </a:ext>
            </a:extLst>
          </p:cNvPr>
          <p:cNvPicPr>
            <a:picLocks noChangeAspect="1"/>
          </p:cNvPicPr>
          <p:nvPr userDrawn="1"/>
        </p:nvPicPr>
        <p:blipFill>
          <a:blip r:embed="rId2"/>
          <a:stretch>
            <a:fillRect/>
          </a:stretch>
        </p:blipFill>
        <p:spPr>
          <a:xfrm>
            <a:off x="4703727" y="2208508"/>
            <a:ext cx="2791980" cy="813743"/>
          </a:xfrm>
          <a:prstGeom prst="rect">
            <a:avLst/>
          </a:prstGeom>
        </p:spPr>
      </p:pic>
      <p:sp>
        <p:nvSpPr>
          <p:cNvPr id="5" name="Rectangle 4">
            <a:extLst>
              <a:ext uri="{FF2B5EF4-FFF2-40B4-BE49-F238E27FC236}">
                <a16:creationId xmlns:a16="http://schemas.microsoft.com/office/drawing/2014/main" id="{572D5CE4-17E6-EA4F-B56F-ADDF6BDB1B83}"/>
              </a:ext>
            </a:extLst>
          </p:cNvPr>
          <p:cNvSpPr/>
          <p:nvPr userDrawn="1"/>
        </p:nvSpPr>
        <p:spPr>
          <a:xfrm>
            <a:off x="-1" y="-21771"/>
            <a:ext cx="12300559" cy="2466797"/>
          </a:xfrm>
          <a:custGeom>
            <a:avLst/>
            <a:gdLst>
              <a:gd name="connsiteX0" fmla="*/ 0 w 12192000"/>
              <a:gd name="connsiteY0" fmla="*/ 0 h 2445026"/>
              <a:gd name="connsiteX1" fmla="*/ 12192000 w 12192000"/>
              <a:gd name="connsiteY1" fmla="*/ 0 h 2445026"/>
              <a:gd name="connsiteX2" fmla="*/ 12192000 w 12192000"/>
              <a:gd name="connsiteY2" fmla="*/ 2445026 h 2445026"/>
              <a:gd name="connsiteX3" fmla="*/ 0 w 12192000"/>
              <a:gd name="connsiteY3" fmla="*/ 2445026 h 2445026"/>
              <a:gd name="connsiteX4" fmla="*/ 0 w 12192000"/>
              <a:gd name="connsiteY4" fmla="*/ 0 h 2445026"/>
              <a:gd name="connsiteX0" fmla="*/ 0 w 12201939"/>
              <a:gd name="connsiteY0" fmla="*/ 0 h 2445026"/>
              <a:gd name="connsiteX1" fmla="*/ 12192000 w 12201939"/>
              <a:gd name="connsiteY1" fmla="*/ 0 h 2445026"/>
              <a:gd name="connsiteX2" fmla="*/ 12201939 w 12201939"/>
              <a:gd name="connsiteY2" fmla="*/ 228600 h 2445026"/>
              <a:gd name="connsiteX3" fmla="*/ 0 w 12201939"/>
              <a:gd name="connsiteY3" fmla="*/ 2445026 h 2445026"/>
              <a:gd name="connsiteX4" fmla="*/ 0 w 12201939"/>
              <a:gd name="connsiteY4" fmla="*/ 0 h 2445026"/>
              <a:gd name="connsiteX0" fmla="*/ 0 w 12192000"/>
              <a:gd name="connsiteY0" fmla="*/ 0 h 2445026"/>
              <a:gd name="connsiteX1" fmla="*/ 12192000 w 12192000"/>
              <a:gd name="connsiteY1" fmla="*/ 0 h 2445026"/>
              <a:gd name="connsiteX2" fmla="*/ 12192000 w 12192000"/>
              <a:gd name="connsiteY2" fmla="*/ 119269 h 2445026"/>
              <a:gd name="connsiteX3" fmla="*/ 0 w 12192000"/>
              <a:gd name="connsiteY3" fmla="*/ 2445026 h 2445026"/>
              <a:gd name="connsiteX4" fmla="*/ 0 w 12192000"/>
              <a:gd name="connsiteY4" fmla="*/ 0 h 2445026"/>
              <a:gd name="connsiteX0" fmla="*/ 0 w 12192000"/>
              <a:gd name="connsiteY0" fmla="*/ 89452 h 2534478"/>
              <a:gd name="connsiteX1" fmla="*/ 12192000 w 12192000"/>
              <a:gd name="connsiteY1" fmla="*/ 89452 h 2534478"/>
              <a:gd name="connsiteX2" fmla="*/ 12182061 w 12192000"/>
              <a:gd name="connsiteY2" fmla="*/ 0 h 2534478"/>
              <a:gd name="connsiteX3" fmla="*/ 0 w 12192000"/>
              <a:gd name="connsiteY3" fmla="*/ 2534478 h 2534478"/>
              <a:gd name="connsiteX4" fmla="*/ 0 w 12192000"/>
              <a:gd name="connsiteY4" fmla="*/ 89452 h 2534478"/>
              <a:gd name="connsiteX0" fmla="*/ 0 w 12192000"/>
              <a:gd name="connsiteY0" fmla="*/ 0 h 2445026"/>
              <a:gd name="connsiteX1" fmla="*/ 12192000 w 12192000"/>
              <a:gd name="connsiteY1" fmla="*/ 0 h 2445026"/>
              <a:gd name="connsiteX2" fmla="*/ 12182061 w 12192000"/>
              <a:gd name="connsiteY2" fmla="*/ 69575 h 2445026"/>
              <a:gd name="connsiteX3" fmla="*/ 0 w 12192000"/>
              <a:gd name="connsiteY3" fmla="*/ 2445026 h 2445026"/>
              <a:gd name="connsiteX4" fmla="*/ 0 w 12192000"/>
              <a:gd name="connsiteY4" fmla="*/ 0 h 244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445026">
                <a:moveTo>
                  <a:pt x="0" y="0"/>
                </a:moveTo>
                <a:lnTo>
                  <a:pt x="12192000" y="0"/>
                </a:lnTo>
                <a:lnTo>
                  <a:pt x="12182061" y="69575"/>
                </a:lnTo>
                <a:lnTo>
                  <a:pt x="0" y="244502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59A0674-2FAA-2F46-9D52-1EFD3730983C}"/>
              </a:ext>
            </a:extLst>
          </p:cNvPr>
          <p:cNvSpPr/>
          <p:nvPr userDrawn="1"/>
        </p:nvSpPr>
        <p:spPr>
          <a:xfrm>
            <a:off x="7164889" y="5903842"/>
            <a:ext cx="5027112" cy="999980"/>
          </a:xfrm>
          <a:custGeom>
            <a:avLst/>
            <a:gdLst>
              <a:gd name="connsiteX0" fmla="*/ 0 w 5343939"/>
              <a:gd name="connsiteY0" fmla="*/ 0 h 954157"/>
              <a:gd name="connsiteX1" fmla="*/ 5343939 w 5343939"/>
              <a:gd name="connsiteY1" fmla="*/ 0 h 954157"/>
              <a:gd name="connsiteX2" fmla="*/ 5343939 w 5343939"/>
              <a:gd name="connsiteY2" fmla="*/ 954157 h 954157"/>
              <a:gd name="connsiteX3" fmla="*/ 0 w 5343939"/>
              <a:gd name="connsiteY3" fmla="*/ 954157 h 954157"/>
              <a:gd name="connsiteX4" fmla="*/ 0 w 5343939"/>
              <a:gd name="connsiteY4" fmla="*/ 0 h 954157"/>
              <a:gd name="connsiteX0" fmla="*/ 0 w 5343939"/>
              <a:gd name="connsiteY0" fmla="*/ 1073427 h 1073427"/>
              <a:gd name="connsiteX1" fmla="*/ 5343939 w 5343939"/>
              <a:gd name="connsiteY1" fmla="*/ 0 h 1073427"/>
              <a:gd name="connsiteX2" fmla="*/ 5343939 w 5343939"/>
              <a:gd name="connsiteY2" fmla="*/ 954157 h 1073427"/>
              <a:gd name="connsiteX3" fmla="*/ 0 w 5343939"/>
              <a:gd name="connsiteY3" fmla="*/ 954157 h 1073427"/>
              <a:gd name="connsiteX4" fmla="*/ 0 w 5343939"/>
              <a:gd name="connsiteY4" fmla="*/ 1073427 h 1073427"/>
              <a:gd name="connsiteX0" fmla="*/ 0 w 5343939"/>
              <a:gd name="connsiteY0" fmla="*/ 1073427 h 1073427"/>
              <a:gd name="connsiteX1" fmla="*/ 5343939 w 5343939"/>
              <a:gd name="connsiteY1" fmla="*/ 0 h 1073427"/>
              <a:gd name="connsiteX2" fmla="*/ 5343939 w 5343939"/>
              <a:gd name="connsiteY2" fmla="*/ 954157 h 1073427"/>
              <a:gd name="connsiteX3" fmla="*/ 0 w 5343939"/>
              <a:gd name="connsiteY3" fmla="*/ 1073426 h 1073427"/>
              <a:gd name="connsiteX4" fmla="*/ 0 w 5343939"/>
              <a:gd name="connsiteY4" fmla="*/ 1073427 h 1073427"/>
              <a:gd name="connsiteX0" fmla="*/ 0 w 5343939"/>
              <a:gd name="connsiteY0" fmla="*/ 1033671 h 1073426"/>
              <a:gd name="connsiteX1" fmla="*/ 5343939 w 5343939"/>
              <a:gd name="connsiteY1" fmla="*/ 0 h 1073426"/>
              <a:gd name="connsiteX2" fmla="*/ 5343939 w 5343939"/>
              <a:gd name="connsiteY2" fmla="*/ 954157 h 1073426"/>
              <a:gd name="connsiteX3" fmla="*/ 0 w 5343939"/>
              <a:gd name="connsiteY3" fmla="*/ 1073426 h 1073426"/>
              <a:gd name="connsiteX4" fmla="*/ 0 w 5343939"/>
              <a:gd name="connsiteY4" fmla="*/ 1033671 h 1073426"/>
              <a:gd name="connsiteX0" fmla="*/ 496956 w 5343939"/>
              <a:gd name="connsiteY0" fmla="*/ 914401 h 1073426"/>
              <a:gd name="connsiteX1" fmla="*/ 5343939 w 5343939"/>
              <a:gd name="connsiteY1" fmla="*/ 0 h 1073426"/>
              <a:gd name="connsiteX2" fmla="*/ 5343939 w 5343939"/>
              <a:gd name="connsiteY2" fmla="*/ 954157 h 1073426"/>
              <a:gd name="connsiteX3" fmla="*/ 0 w 5343939"/>
              <a:gd name="connsiteY3" fmla="*/ 1073426 h 1073426"/>
              <a:gd name="connsiteX4" fmla="*/ 496956 w 5343939"/>
              <a:gd name="connsiteY4" fmla="*/ 914401 h 1073426"/>
              <a:gd name="connsiteX0" fmla="*/ 745434 w 5343939"/>
              <a:gd name="connsiteY0" fmla="*/ 974036 h 1073426"/>
              <a:gd name="connsiteX1" fmla="*/ 5343939 w 5343939"/>
              <a:gd name="connsiteY1" fmla="*/ 0 h 1073426"/>
              <a:gd name="connsiteX2" fmla="*/ 5343939 w 5343939"/>
              <a:gd name="connsiteY2" fmla="*/ 954157 h 1073426"/>
              <a:gd name="connsiteX3" fmla="*/ 0 w 5343939"/>
              <a:gd name="connsiteY3" fmla="*/ 1073426 h 1073426"/>
              <a:gd name="connsiteX4" fmla="*/ 745434 w 5343939"/>
              <a:gd name="connsiteY4" fmla="*/ 974036 h 1073426"/>
              <a:gd name="connsiteX0" fmla="*/ 447260 w 5343939"/>
              <a:gd name="connsiteY0" fmla="*/ 954158 h 1073426"/>
              <a:gd name="connsiteX1" fmla="*/ 5343939 w 5343939"/>
              <a:gd name="connsiteY1" fmla="*/ 0 h 1073426"/>
              <a:gd name="connsiteX2" fmla="*/ 5343939 w 5343939"/>
              <a:gd name="connsiteY2" fmla="*/ 954157 h 1073426"/>
              <a:gd name="connsiteX3" fmla="*/ 0 w 5343939"/>
              <a:gd name="connsiteY3" fmla="*/ 1073426 h 1073426"/>
              <a:gd name="connsiteX4" fmla="*/ 447260 w 5343939"/>
              <a:gd name="connsiteY4" fmla="*/ 954158 h 1073426"/>
              <a:gd name="connsiteX0" fmla="*/ 0 w 4896679"/>
              <a:gd name="connsiteY0" fmla="*/ 954158 h 974035"/>
              <a:gd name="connsiteX1" fmla="*/ 4896679 w 4896679"/>
              <a:gd name="connsiteY1" fmla="*/ 0 h 974035"/>
              <a:gd name="connsiteX2" fmla="*/ 4896679 w 4896679"/>
              <a:gd name="connsiteY2" fmla="*/ 954157 h 974035"/>
              <a:gd name="connsiteX3" fmla="*/ 1 w 4896679"/>
              <a:gd name="connsiteY3" fmla="*/ 974035 h 974035"/>
              <a:gd name="connsiteX4" fmla="*/ 0 w 4896679"/>
              <a:gd name="connsiteY4" fmla="*/ 954158 h 9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79" h="974035">
                <a:moveTo>
                  <a:pt x="0" y="954158"/>
                </a:moveTo>
                <a:lnTo>
                  <a:pt x="4896679" y="0"/>
                </a:lnTo>
                <a:lnTo>
                  <a:pt x="4896679" y="954157"/>
                </a:lnTo>
                <a:lnTo>
                  <a:pt x="1" y="974035"/>
                </a:lnTo>
                <a:cubicBezTo>
                  <a:pt x="1" y="967409"/>
                  <a:pt x="0" y="960784"/>
                  <a:pt x="0" y="95415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9C48242-D519-6A4F-83DC-952450E1E597}"/>
              </a:ext>
            </a:extLst>
          </p:cNvPr>
          <p:cNvSpPr txBox="1"/>
          <p:nvPr userDrawn="1"/>
        </p:nvSpPr>
        <p:spPr>
          <a:xfrm>
            <a:off x="125260" y="6349368"/>
            <a:ext cx="7370447" cy="461665"/>
          </a:xfrm>
          <a:prstGeom prst="rect">
            <a:avLst/>
          </a:prstGeom>
          <a:noFill/>
        </p:spPr>
        <p:txBody>
          <a:bodyPr wrap="square" rtlCol="0">
            <a:spAutoFit/>
          </a:bodyPr>
          <a:lstStyle/>
          <a:p>
            <a:r>
              <a:rPr lang="en-US" sz="800" b="0" i="0" kern="1200" dirty="0">
                <a:solidFill>
                  <a:schemeClr val="bg2">
                    <a:lumMod val="75000"/>
                  </a:schemeClr>
                </a:solidFill>
                <a:effectLst/>
                <a:latin typeface="+mn-lt"/>
                <a:ea typeface="+mn-ea"/>
                <a:cs typeface="+mn-cs"/>
              </a:rPr>
              <a:t>The following report is proprietary information and constitutes trade secrets of The </a:t>
            </a:r>
            <a:r>
              <a:rPr lang="en-US" sz="800" b="0" i="0" kern="1200" dirty="0" err="1">
                <a:solidFill>
                  <a:schemeClr val="bg2">
                    <a:lumMod val="75000"/>
                  </a:schemeClr>
                </a:solidFill>
                <a:effectLst/>
                <a:latin typeface="+mn-lt"/>
                <a:ea typeface="+mn-ea"/>
                <a:cs typeface="+mn-cs"/>
              </a:rPr>
              <a:t>MetroHealth</a:t>
            </a:r>
            <a:r>
              <a:rPr lang="en-US" sz="800" b="0" i="0" kern="1200" dirty="0">
                <a:solidFill>
                  <a:schemeClr val="bg2">
                    <a:lumMod val="75000"/>
                  </a:schemeClr>
                </a:solidFill>
                <a:effectLst/>
                <a:latin typeface="+mn-lt"/>
                <a:ea typeface="+mn-ea"/>
                <a:cs typeface="+mn-cs"/>
              </a:rPr>
              <a:t> System and may not be disclosed in whole or part to any external parties without the express consent of The </a:t>
            </a:r>
            <a:r>
              <a:rPr lang="en-US" sz="800" b="0" i="0" kern="1200" dirty="0" err="1">
                <a:solidFill>
                  <a:schemeClr val="bg2">
                    <a:lumMod val="75000"/>
                  </a:schemeClr>
                </a:solidFill>
                <a:effectLst/>
                <a:latin typeface="+mn-lt"/>
                <a:ea typeface="+mn-ea"/>
                <a:cs typeface="+mn-cs"/>
              </a:rPr>
              <a:t>MetroHealth</a:t>
            </a:r>
            <a:r>
              <a:rPr lang="en-US" sz="800" b="0" i="0" kern="1200" dirty="0">
                <a:solidFill>
                  <a:schemeClr val="bg2">
                    <a:lumMod val="75000"/>
                  </a:schemeClr>
                </a:solidFill>
                <a:effectLst/>
                <a:latin typeface="+mn-lt"/>
                <a:ea typeface="+mn-ea"/>
                <a:cs typeface="+mn-cs"/>
              </a:rPr>
              <a:t> System. This document is intended to be used internally for The MetroHealth System discussion.</a:t>
            </a:r>
            <a:endParaRPr lang="en-US" sz="800" dirty="0">
              <a:solidFill>
                <a:schemeClr val="bg2">
                  <a:lumMod val="75000"/>
                </a:schemeClr>
              </a:solidFill>
            </a:endParaRPr>
          </a:p>
        </p:txBody>
      </p:sp>
    </p:spTree>
    <p:extLst>
      <p:ext uri="{BB962C8B-B14F-4D97-AF65-F5344CB8AC3E}">
        <p14:creationId xmlns:p14="http://schemas.microsoft.com/office/powerpoint/2010/main" val="1234915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_Teal">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F1888A-92CC-6F44-AB4A-46109A7029C7}"/>
              </a:ext>
            </a:extLst>
          </p:cNvPr>
          <p:cNvSpPr/>
          <p:nvPr userDrawn="1"/>
        </p:nvSpPr>
        <p:spPr>
          <a:xfrm>
            <a:off x="0" y="0"/>
            <a:ext cx="12192000" cy="69331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D9E6BF8-D14F-3D40-9C29-B42196FFDB77}"/>
              </a:ext>
            </a:extLst>
          </p:cNvPr>
          <p:cNvSpPr>
            <a:spLocks noGrp="1"/>
          </p:cNvSpPr>
          <p:nvPr>
            <p:ph type="ctrTitle" hasCustomPrompt="1"/>
          </p:nvPr>
        </p:nvSpPr>
        <p:spPr>
          <a:xfrm>
            <a:off x="1527717" y="2968585"/>
            <a:ext cx="9144000" cy="575403"/>
          </a:xfrm>
        </p:spPr>
        <p:txBody>
          <a:bodyPr anchor="b">
            <a:normAutofit/>
          </a:bodyPr>
          <a:lstStyle>
            <a:lvl1pPr algn="ctr">
              <a:defRPr sz="2400" b="1" i="0">
                <a:solidFill>
                  <a:schemeClr val="bg1"/>
                </a:solidFill>
                <a:latin typeface="Arial" panose="020B0604020202020204" pitchFamily="34" charset="0"/>
                <a:cs typeface="Arial" panose="020B0604020202020204" pitchFamily="34" charset="0"/>
              </a:defRPr>
            </a:lvl1pPr>
          </a:lstStyle>
          <a:p>
            <a:r>
              <a:rPr lang="en-US" dirty="0"/>
              <a:t>TRANSITION TITLE SLIDE 24PT ARIAL BOLD</a:t>
            </a:r>
          </a:p>
        </p:txBody>
      </p:sp>
      <p:sp>
        <p:nvSpPr>
          <p:cNvPr id="8" name="Subtitle 2">
            <a:extLst>
              <a:ext uri="{FF2B5EF4-FFF2-40B4-BE49-F238E27FC236}">
                <a16:creationId xmlns:a16="http://schemas.microsoft.com/office/drawing/2014/main" id="{126C58B9-4DF1-A54D-A260-409D4B13CDA9}"/>
              </a:ext>
            </a:extLst>
          </p:cNvPr>
          <p:cNvSpPr>
            <a:spLocks noGrp="1"/>
          </p:cNvSpPr>
          <p:nvPr>
            <p:ph type="subTitle" idx="1" hasCustomPrompt="1"/>
          </p:nvPr>
        </p:nvSpPr>
        <p:spPr>
          <a:xfrm>
            <a:off x="1527717" y="3844344"/>
            <a:ext cx="9144000" cy="404274"/>
          </a:xfrm>
        </p:spPr>
        <p:txBody>
          <a:bodyPr>
            <a:normAutofit/>
          </a:bodyPr>
          <a:lstStyle>
            <a:lvl1pPr marL="0" indent="0" algn="ctr">
              <a:buNone/>
              <a:defRPr sz="16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SUBHEADER 16PT ARIAL REGULAR </a:t>
            </a:r>
          </a:p>
        </p:txBody>
      </p:sp>
      <p:sp>
        <p:nvSpPr>
          <p:cNvPr id="5" name="Rectangle 4">
            <a:extLst>
              <a:ext uri="{FF2B5EF4-FFF2-40B4-BE49-F238E27FC236}">
                <a16:creationId xmlns:a16="http://schemas.microsoft.com/office/drawing/2014/main" id="{F635F5D7-492D-0442-B20B-D7C417C5C61B}"/>
              </a:ext>
            </a:extLst>
          </p:cNvPr>
          <p:cNvSpPr/>
          <p:nvPr userDrawn="1"/>
        </p:nvSpPr>
        <p:spPr>
          <a:xfrm>
            <a:off x="0" y="-62630"/>
            <a:ext cx="8004132" cy="1605176"/>
          </a:xfrm>
          <a:custGeom>
            <a:avLst/>
            <a:gdLst>
              <a:gd name="connsiteX0" fmla="*/ 0 w 12192000"/>
              <a:gd name="connsiteY0" fmla="*/ 0 h 2445026"/>
              <a:gd name="connsiteX1" fmla="*/ 12192000 w 12192000"/>
              <a:gd name="connsiteY1" fmla="*/ 0 h 2445026"/>
              <a:gd name="connsiteX2" fmla="*/ 12192000 w 12192000"/>
              <a:gd name="connsiteY2" fmla="*/ 2445026 h 2445026"/>
              <a:gd name="connsiteX3" fmla="*/ 0 w 12192000"/>
              <a:gd name="connsiteY3" fmla="*/ 2445026 h 2445026"/>
              <a:gd name="connsiteX4" fmla="*/ 0 w 12192000"/>
              <a:gd name="connsiteY4" fmla="*/ 0 h 2445026"/>
              <a:gd name="connsiteX0" fmla="*/ 0 w 12201939"/>
              <a:gd name="connsiteY0" fmla="*/ 0 h 2445026"/>
              <a:gd name="connsiteX1" fmla="*/ 12192000 w 12201939"/>
              <a:gd name="connsiteY1" fmla="*/ 0 h 2445026"/>
              <a:gd name="connsiteX2" fmla="*/ 12201939 w 12201939"/>
              <a:gd name="connsiteY2" fmla="*/ 228600 h 2445026"/>
              <a:gd name="connsiteX3" fmla="*/ 0 w 12201939"/>
              <a:gd name="connsiteY3" fmla="*/ 2445026 h 2445026"/>
              <a:gd name="connsiteX4" fmla="*/ 0 w 12201939"/>
              <a:gd name="connsiteY4" fmla="*/ 0 h 2445026"/>
              <a:gd name="connsiteX0" fmla="*/ 0 w 12192000"/>
              <a:gd name="connsiteY0" fmla="*/ 0 h 2445026"/>
              <a:gd name="connsiteX1" fmla="*/ 12192000 w 12192000"/>
              <a:gd name="connsiteY1" fmla="*/ 0 h 2445026"/>
              <a:gd name="connsiteX2" fmla="*/ 12192000 w 12192000"/>
              <a:gd name="connsiteY2" fmla="*/ 119269 h 2445026"/>
              <a:gd name="connsiteX3" fmla="*/ 0 w 12192000"/>
              <a:gd name="connsiteY3" fmla="*/ 2445026 h 2445026"/>
              <a:gd name="connsiteX4" fmla="*/ 0 w 12192000"/>
              <a:gd name="connsiteY4" fmla="*/ 0 h 2445026"/>
              <a:gd name="connsiteX0" fmla="*/ 0 w 12192000"/>
              <a:gd name="connsiteY0" fmla="*/ 89452 h 2534478"/>
              <a:gd name="connsiteX1" fmla="*/ 12192000 w 12192000"/>
              <a:gd name="connsiteY1" fmla="*/ 89452 h 2534478"/>
              <a:gd name="connsiteX2" fmla="*/ 12182061 w 12192000"/>
              <a:gd name="connsiteY2" fmla="*/ 0 h 2534478"/>
              <a:gd name="connsiteX3" fmla="*/ 0 w 12192000"/>
              <a:gd name="connsiteY3" fmla="*/ 2534478 h 2534478"/>
              <a:gd name="connsiteX4" fmla="*/ 0 w 12192000"/>
              <a:gd name="connsiteY4" fmla="*/ 89452 h 2534478"/>
              <a:gd name="connsiteX0" fmla="*/ 0 w 12192000"/>
              <a:gd name="connsiteY0" fmla="*/ 0 h 2445026"/>
              <a:gd name="connsiteX1" fmla="*/ 12192000 w 12192000"/>
              <a:gd name="connsiteY1" fmla="*/ 0 h 2445026"/>
              <a:gd name="connsiteX2" fmla="*/ 12182061 w 12192000"/>
              <a:gd name="connsiteY2" fmla="*/ 69575 h 2445026"/>
              <a:gd name="connsiteX3" fmla="*/ 0 w 12192000"/>
              <a:gd name="connsiteY3" fmla="*/ 2445026 h 2445026"/>
              <a:gd name="connsiteX4" fmla="*/ 0 w 12192000"/>
              <a:gd name="connsiteY4" fmla="*/ 0 h 244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445026">
                <a:moveTo>
                  <a:pt x="0" y="0"/>
                </a:moveTo>
                <a:lnTo>
                  <a:pt x="12192000" y="0"/>
                </a:lnTo>
                <a:lnTo>
                  <a:pt x="12182061" y="69575"/>
                </a:lnTo>
                <a:lnTo>
                  <a:pt x="0" y="2445026"/>
                </a:lnTo>
                <a:lnTo>
                  <a:pt x="0"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5">
            <a:extLst>
              <a:ext uri="{FF2B5EF4-FFF2-40B4-BE49-F238E27FC236}">
                <a16:creationId xmlns:a16="http://schemas.microsoft.com/office/drawing/2014/main" id="{39922118-1238-D347-AC0D-8DF4B593C39D}"/>
              </a:ext>
            </a:extLst>
          </p:cNvPr>
          <p:cNvSpPr/>
          <p:nvPr userDrawn="1"/>
        </p:nvSpPr>
        <p:spPr>
          <a:xfrm>
            <a:off x="7295321" y="6021751"/>
            <a:ext cx="4896679" cy="974035"/>
          </a:xfrm>
          <a:custGeom>
            <a:avLst/>
            <a:gdLst>
              <a:gd name="connsiteX0" fmla="*/ 0 w 5343939"/>
              <a:gd name="connsiteY0" fmla="*/ 0 h 954157"/>
              <a:gd name="connsiteX1" fmla="*/ 5343939 w 5343939"/>
              <a:gd name="connsiteY1" fmla="*/ 0 h 954157"/>
              <a:gd name="connsiteX2" fmla="*/ 5343939 w 5343939"/>
              <a:gd name="connsiteY2" fmla="*/ 954157 h 954157"/>
              <a:gd name="connsiteX3" fmla="*/ 0 w 5343939"/>
              <a:gd name="connsiteY3" fmla="*/ 954157 h 954157"/>
              <a:gd name="connsiteX4" fmla="*/ 0 w 5343939"/>
              <a:gd name="connsiteY4" fmla="*/ 0 h 954157"/>
              <a:gd name="connsiteX0" fmla="*/ 0 w 5343939"/>
              <a:gd name="connsiteY0" fmla="*/ 1073427 h 1073427"/>
              <a:gd name="connsiteX1" fmla="*/ 5343939 w 5343939"/>
              <a:gd name="connsiteY1" fmla="*/ 0 h 1073427"/>
              <a:gd name="connsiteX2" fmla="*/ 5343939 w 5343939"/>
              <a:gd name="connsiteY2" fmla="*/ 954157 h 1073427"/>
              <a:gd name="connsiteX3" fmla="*/ 0 w 5343939"/>
              <a:gd name="connsiteY3" fmla="*/ 954157 h 1073427"/>
              <a:gd name="connsiteX4" fmla="*/ 0 w 5343939"/>
              <a:gd name="connsiteY4" fmla="*/ 1073427 h 1073427"/>
              <a:gd name="connsiteX0" fmla="*/ 0 w 5343939"/>
              <a:gd name="connsiteY0" fmla="*/ 1073427 h 1073427"/>
              <a:gd name="connsiteX1" fmla="*/ 5343939 w 5343939"/>
              <a:gd name="connsiteY1" fmla="*/ 0 h 1073427"/>
              <a:gd name="connsiteX2" fmla="*/ 5343939 w 5343939"/>
              <a:gd name="connsiteY2" fmla="*/ 954157 h 1073427"/>
              <a:gd name="connsiteX3" fmla="*/ 0 w 5343939"/>
              <a:gd name="connsiteY3" fmla="*/ 1073426 h 1073427"/>
              <a:gd name="connsiteX4" fmla="*/ 0 w 5343939"/>
              <a:gd name="connsiteY4" fmla="*/ 1073427 h 1073427"/>
              <a:gd name="connsiteX0" fmla="*/ 0 w 5343939"/>
              <a:gd name="connsiteY0" fmla="*/ 1033671 h 1073426"/>
              <a:gd name="connsiteX1" fmla="*/ 5343939 w 5343939"/>
              <a:gd name="connsiteY1" fmla="*/ 0 h 1073426"/>
              <a:gd name="connsiteX2" fmla="*/ 5343939 w 5343939"/>
              <a:gd name="connsiteY2" fmla="*/ 954157 h 1073426"/>
              <a:gd name="connsiteX3" fmla="*/ 0 w 5343939"/>
              <a:gd name="connsiteY3" fmla="*/ 1073426 h 1073426"/>
              <a:gd name="connsiteX4" fmla="*/ 0 w 5343939"/>
              <a:gd name="connsiteY4" fmla="*/ 1033671 h 1073426"/>
              <a:gd name="connsiteX0" fmla="*/ 496956 w 5343939"/>
              <a:gd name="connsiteY0" fmla="*/ 914401 h 1073426"/>
              <a:gd name="connsiteX1" fmla="*/ 5343939 w 5343939"/>
              <a:gd name="connsiteY1" fmla="*/ 0 h 1073426"/>
              <a:gd name="connsiteX2" fmla="*/ 5343939 w 5343939"/>
              <a:gd name="connsiteY2" fmla="*/ 954157 h 1073426"/>
              <a:gd name="connsiteX3" fmla="*/ 0 w 5343939"/>
              <a:gd name="connsiteY3" fmla="*/ 1073426 h 1073426"/>
              <a:gd name="connsiteX4" fmla="*/ 496956 w 5343939"/>
              <a:gd name="connsiteY4" fmla="*/ 914401 h 1073426"/>
              <a:gd name="connsiteX0" fmla="*/ 745434 w 5343939"/>
              <a:gd name="connsiteY0" fmla="*/ 974036 h 1073426"/>
              <a:gd name="connsiteX1" fmla="*/ 5343939 w 5343939"/>
              <a:gd name="connsiteY1" fmla="*/ 0 h 1073426"/>
              <a:gd name="connsiteX2" fmla="*/ 5343939 w 5343939"/>
              <a:gd name="connsiteY2" fmla="*/ 954157 h 1073426"/>
              <a:gd name="connsiteX3" fmla="*/ 0 w 5343939"/>
              <a:gd name="connsiteY3" fmla="*/ 1073426 h 1073426"/>
              <a:gd name="connsiteX4" fmla="*/ 745434 w 5343939"/>
              <a:gd name="connsiteY4" fmla="*/ 974036 h 1073426"/>
              <a:gd name="connsiteX0" fmla="*/ 447260 w 5343939"/>
              <a:gd name="connsiteY0" fmla="*/ 954158 h 1073426"/>
              <a:gd name="connsiteX1" fmla="*/ 5343939 w 5343939"/>
              <a:gd name="connsiteY1" fmla="*/ 0 h 1073426"/>
              <a:gd name="connsiteX2" fmla="*/ 5343939 w 5343939"/>
              <a:gd name="connsiteY2" fmla="*/ 954157 h 1073426"/>
              <a:gd name="connsiteX3" fmla="*/ 0 w 5343939"/>
              <a:gd name="connsiteY3" fmla="*/ 1073426 h 1073426"/>
              <a:gd name="connsiteX4" fmla="*/ 447260 w 5343939"/>
              <a:gd name="connsiteY4" fmla="*/ 954158 h 1073426"/>
              <a:gd name="connsiteX0" fmla="*/ 0 w 4896679"/>
              <a:gd name="connsiteY0" fmla="*/ 954158 h 974035"/>
              <a:gd name="connsiteX1" fmla="*/ 4896679 w 4896679"/>
              <a:gd name="connsiteY1" fmla="*/ 0 h 974035"/>
              <a:gd name="connsiteX2" fmla="*/ 4896679 w 4896679"/>
              <a:gd name="connsiteY2" fmla="*/ 954157 h 974035"/>
              <a:gd name="connsiteX3" fmla="*/ 1 w 4896679"/>
              <a:gd name="connsiteY3" fmla="*/ 974035 h 974035"/>
              <a:gd name="connsiteX4" fmla="*/ 0 w 4896679"/>
              <a:gd name="connsiteY4" fmla="*/ 954158 h 9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79" h="974035">
                <a:moveTo>
                  <a:pt x="0" y="954158"/>
                </a:moveTo>
                <a:lnTo>
                  <a:pt x="4896679" y="0"/>
                </a:lnTo>
                <a:lnTo>
                  <a:pt x="4896679" y="954157"/>
                </a:lnTo>
                <a:lnTo>
                  <a:pt x="1" y="974035"/>
                </a:lnTo>
                <a:cubicBezTo>
                  <a:pt x="1" y="967409"/>
                  <a:pt x="0" y="960784"/>
                  <a:pt x="0" y="954158"/>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505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_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F1888A-92CC-6F44-AB4A-46109A7029C7}"/>
              </a:ext>
            </a:extLst>
          </p:cNvPr>
          <p:cNvSpPr/>
          <p:nvPr userDrawn="1"/>
        </p:nvSpPr>
        <p:spPr>
          <a:xfrm>
            <a:off x="0" y="0"/>
            <a:ext cx="12192000" cy="69331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D9E6BF8-D14F-3D40-9C29-B42196FFDB77}"/>
              </a:ext>
            </a:extLst>
          </p:cNvPr>
          <p:cNvSpPr>
            <a:spLocks noGrp="1"/>
          </p:cNvSpPr>
          <p:nvPr>
            <p:ph type="ctrTitle" hasCustomPrompt="1"/>
          </p:nvPr>
        </p:nvSpPr>
        <p:spPr>
          <a:xfrm>
            <a:off x="1527717" y="2968585"/>
            <a:ext cx="9144000" cy="575403"/>
          </a:xfrm>
        </p:spPr>
        <p:txBody>
          <a:bodyPr anchor="b">
            <a:normAutofit/>
          </a:bodyPr>
          <a:lstStyle>
            <a:lvl1pPr algn="ctr">
              <a:defRPr sz="2400" b="1" i="0">
                <a:solidFill>
                  <a:schemeClr val="bg1"/>
                </a:solidFill>
                <a:latin typeface="Arial" panose="020B0604020202020204" pitchFamily="34" charset="0"/>
                <a:cs typeface="Arial" panose="020B0604020202020204" pitchFamily="34" charset="0"/>
              </a:defRPr>
            </a:lvl1pPr>
          </a:lstStyle>
          <a:p>
            <a:r>
              <a:rPr lang="en-US" dirty="0"/>
              <a:t>TRANSITION TITLE SLIDE 24PT ARIAL BOLD</a:t>
            </a:r>
          </a:p>
        </p:txBody>
      </p:sp>
      <p:sp>
        <p:nvSpPr>
          <p:cNvPr id="8" name="Subtitle 2">
            <a:extLst>
              <a:ext uri="{FF2B5EF4-FFF2-40B4-BE49-F238E27FC236}">
                <a16:creationId xmlns:a16="http://schemas.microsoft.com/office/drawing/2014/main" id="{126C58B9-4DF1-A54D-A260-409D4B13CDA9}"/>
              </a:ext>
            </a:extLst>
          </p:cNvPr>
          <p:cNvSpPr>
            <a:spLocks noGrp="1"/>
          </p:cNvSpPr>
          <p:nvPr>
            <p:ph type="subTitle" idx="1" hasCustomPrompt="1"/>
          </p:nvPr>
        </p:nvSpPr>
        <p:spPr>
          <a:xfrm>
            <a:off x="1527717" y="3844344"/>
            <a:ext cx="9144000" cy="404274"/>
          </a:xfrm>
        </p:spPr>
        <p:txBody>
          <a:bodyPr>
            <a:normAutofit/>
          </a:bodyPr>
          <a:lstStyle>
            <a:lvl1pPr marL="0" indent="0" algn="ctr">
              <a:buNone/>
              <a:defRPr sz="16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SUBHEADER 16PT ARIAL REGULAR </a:t>
            </a:r>
          </a:p>
        </p:txBody>
      </p:sp>
      <p:sp>
        <p:nvSpPr>
          <p:cNvPr id="5" name="Rectangle 4">
            <a:extLst>
              <a:ext uri="{FF2B5EF4-FFF2-40B4-BE49-F238E27FC236}">
                <a16:creationId xmlns:a16="http://schemas.microsoft.com/office/drawing/2014/main" id="{F635F5D7-492D-0442-B20B-D7C417C5C61B}"/>
              </a:ext>
            </a:extLst>
          </p:cNvPr>
          <p:cNvSpPr/>
          <p:nvPr userDrawn="1"/>
        </p:nvSpPr>
        <p:spPr>
          <a:xfrm>
            <a:off x="0" y="-62630"/>
            <a:ext cx="8004132" cy="1605176"/>
          </a:xfrm>
          <a:custGeom>
            <a:avLst/>
            <a:gdLst>
              <a:gd name="connsiteX0" fmla="*/ 0 w 12192000"/>
              <a:gd name="connsiteY0" fmla="*/ 0 h 2445026"/>
              <a:gd name="connsiteX1" fmla="*/ 12192000 w 12192000"/>
              <a:gd name="connsiteY1" fmla="*/ 0 h 2445026"/>
              <a:gd name="connsiteX2" fmla="*/ 12192000 w 12192000"/>
              <a:gd name="connsiteY2" fmla="*/ 2445026 h 2445026"/>
              <a:gd name="connsiteX3" fmla="*/ 0 w 12192000"/>
              <a:gd name="connsiteY3" fmla="*/ 2445026 h 2445026"/>
              <a:gd name="connsiteX4" fmla="*/ 0 w 12192000"/>
              <a:gd name="connsiteY4" fmla="*/ 0 h 2445026"/>
              <a:gd name="connsiteX0" fmla="*/ 0 w 12201939"/>
              <a:gd name="connsiteY0" fmla="*/ 0 h 2445026"/>
              <a:gd name="connsiteX1" fmla="*/ 12192000 w 12201939"/>
              <a:gd name="connsiteY1" fmla="*/ 0 h 2445026"/>
              <a:gd name="connsiteX2" fmla="*/ 12201939 w 12201939"/>
              <a:gd name="connsiteY2" fmla="*/ 228600 h 2445026"/>
              <a:gd name="connsiteX3" fmla="*/ 0 w 12201939"/>
              <a:gd name="connsiteY3" fmla="*/ 2445026 h 2445026"/>
              <a:gd name="connsiteX4" fmla="*/ 0 w 12201939"/>
              <a:gd name="connsiteY4" fmla="*/ 0 h 2445026"/>
              <a:gd name="connsiteX0" fmla="*/ 0 w 12192000"/>
              <a:gd name="connsiteY0" fmla="*/ 0 h 2445026"/>
              <a:gd name="connsiteX1" fmla="*/ 12192000 w 12192000"/>
              <a:gd name="connsiteY1" fmla="*/ 0 h 2445026"/>
              <a:gd name="connsiteX2" fmla="*/ 12192000 w 12192000"/>
              <a:gd name="connsiteY2" fmla="*/ 119269 h 2445026"/>
              <a:gd name="connsiteX3" fmla="*/ 0 w 12192000"/>
              <a:gd name="connsiteY3" fmla="*/ 2445026 h 2445026"/>
              <a:gd name="connsiteX4" fmla="*/ 0 w 12192000"/>
              <a:gd name="connsiteY4" fmla="*/ 0 h 2445026"/>
              <a:gd name="connsiteX0" fmla="*/ 0 w 12192000"/>
              <a:gd name="connsiteY0" fmla="*/ 89452 h 2534478"/>
              <a:gd name="connsiteX1" fmla="*/ 12192000 w 12192000"/>
              <a:gd name="connsiteY1" fmla="*/ 89452 h 2534478"/>
              <a:gd name="connsiteX2" fmla="*/ 12182061 w 12192000"/>
              <a:gd name="connsiteY2" fmla="*/ 0 h 2534478"/>
              <a:gd name="connsiteX3" fmla="*/ 0 w 12192000"/>
              <a:gd name="connsiteY3" fmla="*/ 2534478 h 2534478"/>
              <a:gd name="connsiteX4" fmla="*/ 0 w 12192000"/>
              <a:gd name="connsiteY4" fmla="*/ 89452 h 2534478"/>
              <a:gd name="connsiteX0" fmla="*/ 0 w 12192000"/>
              <a:gd name="connsiteY0" fmla="*/ 0 h 2445026"/>
              <a:gd name="connsiteX1" fmla="*/ 12192000 w 12192000"/>
              <a:gd name="connsiteY1" fmla="*/ 0 h 2445026"/>
              <a:gd name="connsiteX2" fmla="*/ 12182061 w 12192000"/>
              <a:gd name="connsiteY2" fmla="*/ 69575 h 2445026"/>
              <a:gd name="connsiteX3" fmla="*/ 0 w 12192000"/>
              <a:gd name="connsiteY3" fmla="*/ 2445026 h 2445026"/>
              <a:gd name="connsiteX4" fmla="*/ 0 w 12192000"/>
              <a:gd name="connsiteY4" fmla="*/ 0 h 244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445026">
                <a:moveTo>
                  <a:pt x="0" y="0"/>
                </a:moveTo>
                <a:lnTo>
                  <a:pt x="12192000" y="0"/>
                </a:lnTo>
                <a:lnTo>
                  <a:pt x="12182061" y="69575"/>
                </a:lnTo>
                <a:lnTo>
                  <a:pt x="0" y="2445026"/>
                </a:lnTo>
                <a:lnTo>
                  <a:pt x="0"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5">
            <a:extLst>
              <a:ext uri="{FF2B5EF4-FFF2-40B4-BE49-F238E27FC236}">
                <a16:creationId xmlns:a16="http://schemas.microsoft.com/office/drawing/2014/main" id="{39922118-1238-D347-AC0D-8DF4B593C39D}"/>
              </a:ext>
            </a:extLst>
          </p:cNvPr>
          <p:cNvSpPr/>
          <p:nvPr userDrawn="1"/>
        </p:nvSpPr>
        <p:spPr>
          <a:xfrm>
            <a:off x="7295321" y="6021751"/>
            <a:ext cx="4896679" cy="974035"/>
          </a:xfrm>
          <a:custGeom>
            <a:avLst/>
            <a:gdLst>
              <a:gd name="connsiteX0" fmla="*/ 0 w 5343939"/>
              <a:gd name="connsiteY0" fmla="*/ 0 h 954157"/>
              <a:gd name="connsiteX1" fmla="*/ 5343939 w 5343939"/>
              <a:gd name="connsiteY1" fmla="*/ 0 h 954157"/>
              <a:gd name="connsiteX2" fmla="*/ 5343939 w 5343939"/>
              <a:gd name="connsiteY2" fmla="*/ 954157 h 954157"/>
              <a:gd name="connsiteX3" fmla="*/ 0 w 5343939"/>
              <a:gd name="connsiteY3" fmla="*/ 954157 h 954157"/>
              <a:gd name="connsiteX4" fmla="*/ 0 w 5343939"/>
              <a:gd name="connsiteY4" fmla="*/ 0 h 954157"/>
              <a:gd name="connsiteX0" fmla="*/ 0 w 5343939"/>
              <a:gd name="connsiteY0" fmla="*/ 1073427 h 1073427"/>
              <a:gd name="connsiteX1" fmla="*/ 5343939 w 5343939"/>
              <a:gd name="connsiteY1" fmla="*/ 0 h 1073427"/>
              <a:gd name="connsiteX2" fmla="*/ 5343939 w 5343939"/>
              <a:gd name="connsiteY2" fmla="*/ 954157 h 1073427"/>
              <a:gd name="connsiteX3" fmla="*/ 0 w 5343939"/>
              <a:gd name="connsiteY3" fmla="*/ 954157 h 1073427"/>
              <a:gd name="connsiteX4" fmla="*/ 0 w 5343939"/>
              <a:gd name="connsiteY4" fmla="*/ 1073427 h 1073427"/>
              <a:gd name="connsiteX0" fmla="*/ 0 w 5343939"/>
              <a:gd name="connsiteY0" fmla="*/ 1073427 h 1073427"/>
              <a:gd name="connsiteX1" fmla="*/ 5343939 w 5343939"/>
              <a:gd name="connsiteY1" fmla="*/ 0 h 1073427"/>
              <a:gd name="connsiteX2" fmla="*/ 5343939 w 5343939"/>
              <a:gd name="connsiteY2" fmla="*/ 954157 h 1073427"/>
              <a:gd name="connsiteX3" fmla="*/ 0 w 5343939"/>
              <a:gd name="connsiteY3" fmla="*/ 1073426 h 1073427"/>
              <a:gd name="connsiteX4" fmla="*/ 0 w 5343939"/>
              <a:gd name="connsiteY4" fmla="*/ 1073427 h 1073427"/>
              <a:gd name="connsiteX0" fmla="*/ 0 w 5343939"/>
              <a:gd name="connsiteY0" fmla="*/ 1033671 h 1073426"/>
              <a:gd name="connsiteX1" fmla="*/ 5343939 w 5343939"/>
              <a:gd name="connsiteY1" fmla="*/ 0 h 1073426"/>
              <a:gd name="connsiteX2" fmla="*/ 5343939 w 5343939"/>
              <a:gd name="connsiteY2" fmla="*/ 954157 h 1073426"/>
              <a:gd name="connsiteX3" fmla="*/ 0 w 5343939"/>
              <a:gd name="connsiteY3" fmla="*/ 1073426 h 1073426"/>
              <a:gd name="connsiteX4" fmla="*/ 0 w 5343939"/>
              <a:gd name="connsiteY4" fmla="*/ 1033671 h 1073426"/>
              <a:gd name="connsiteX0" fmla="*/ 496956 w 5343939"/>
              <a:gd name="connsiteY0" fmla="*/ 914401 h 1073426"/>
              <a:gd name="connsiteX1" fmla="*/ 5343939 w 5343939"/>
              <a:gd name="connsiteY1" fmla="*/ 0 h 1073426"/>
              <a:gd name="connsiteX2" fmla="*/ 5343939 w 5343939"/>
              <a:gd name="connsiteY2" fmla="*/ 954157 h 1073426"/>
              <a:gd name="connsiteX3" fmla="*/ 0 w 5343939"/>
              <a:gd name="connsiteY3" fmla="*/ 1073426 h 1073426"/>
              <a:gd name="connsiteX4" fmla="*/ 496956 w 5343939"/>
              <a:gd name="connsiteY4" fmla="*/ 914401 h 1073426"/>
              <a:gd name="connsiteX0" fmla="*/ 745434 w 5343939"/>
              <a:gd name="connsiteY0" fmla="*/ 974036 h 1073426"/>
              <a:gd name="connsiteX1" fmla="*/ 5343939 w 5343939"/>
              <a:gd name="connsiteY1" fmla="*/ 0 h 1073426"/>
              <a:gd name="connsiteX2" fmla="*/ 5343939 w 5343939"/>
              <a:gd name="connsiteY2" fmla="*/ 954157 h 1073426"/>
              <a:gd name="connsiteX3" fmla="*/ 0 w 5343939"/>
              <a:gd name="connsiteY3" fmla="*/ 1073426 h 1073426"/>
              <a:gd name="connsiteX4" fmla="*/ 745434 w 5343939"/>
              <a:gd name="connsiteY4" fmla="*/ 974036 h 1073426"/>
              <a:gd name="connsiteX0" fmla="*/ 447260 w 5343939"/>
              <a:gd name="connsiteY0" fmla="*/ 954158 h 1073426"/>
              <a:gd name="connsiteX1" fmla="*/ 5343939 w 5343939"/>
              <a:gd name="connsiteY1" fmla="*/ 0 h 1073426"/>
              <a:gd name="connsiteX2" fmla="*/ 5343939 w 5343939"/>
              <a:gd name="connsiteY2" fmla="*/ 954157 h 1073426"/>
              <a:gd name="connsiteX3" fmla="*/ 0 w 5343939"/>
              <a:gd name="connsiteY3" fmla="*/ 1073426 h 1073426"/>
              <a:gd name="connsiteX4" fmla="*/ 447260 w 5343939"/>
              <a:gd name="connsiteY4" fmla="*/ 954158 h 1073426"/>
              <a:gd name="connsiteX0" fmla="*/ 0 w 4896679"/>
              <a:gd name="connsiteY0" fmla="*/ 954158 h 974035"/>
              <a:gd name="connsiteX1" fmla="*/ 4896679 w 4896679"/>
              <a:gd name="connsiteY1" fmla="*/ 0 h 974035"/>
              <a:gd name="connsiteX2" fmla="*/ 4896679 w 4896679"/>
              <a:gd name="connsiteY2" fmla="*/ 954157 h 974035"/>
              <a:gd name="connsiteX3" fmla="*/ 1 w 4896679"/>
              <a:gd name="connsiteY3" fmla="*/ 974035 h 974035"/>
              <a:gd name="connsiteX4" fmla="*/ 0 w 4896679"/>
              <a:gd name="connsiteY4" fmla="*/ 954158 h 9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79" h="974035">
                <a:moveTo>
                  <a:pt x="0" y="954158"/>
                </a:moveTo>
                <a:lnTo>
                  <a:pt x="4896679" y="0"/>
                </a:lnTo>
                <a:lnTo>
                  <a:pt x="4896679" y="954157"/>
                </a:lnTo>
                <a:lnTo>
                  <a:pt x="1" y="974035"/>
                </a:lnTo>
                <a:cubicBezTo>
                  <a:pt x="1" y="967409"/>
                  <a:pt x="0" y="960784"/>
                  <a:pt x="0" y="954158"/>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32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8AD42A-9896-5A49-8568-35456B86534D}"/>
              </a:ext>
            </a:extLst>
          </p:cNvPr>
          <p:cNvSpPr>
            <a:spLocks noGrp="1"/>
          </p:cNvSpPr>
          <p:nvPr>
            <p:ph type="ctrTitle" hasCustomPrompt="1"/>
          </p:nvPr>
        </p:nvSpPr>
        <p:spPr>
          <a:xfrm>
            <a:off x="706082" y="1981784"/>
            <a:ext cx="6330822" cy="575403"/>
          </a:xfrm>
        </p:spPr>
        <p:txBody>
          <a:bodyPr anchor="b">
            <a:normAutofit/>
          </a:bodyPr>
          <a:lstStyle>
            <a:lvl1pPr algn="l">
              <a:defRPr sz="1600" b="1" i="0">
                <a:solidFill>
                  <a:schemeClr val="accent1"/>
                </a:solidFill>
                <a:latin typeface="Arial" panose="020B0604020202020204" pitchFamily="34" charset="0"/>
                <a:cs typeface="Arial" panose="020B0604020202020204" pitchFamily="34" charset="0"/>
              </a:defRPr>
            </a:lvl1pPr>
          </a:lstStyle>
          <a:p>
            <a:r>
              <a:rPr lang="en-US" dirty="0"/>
              <a:t>PARAGRAPH HEADER 16PT</a:t>
            </a:r>
          </a:p>
        </p:txBody>
      </p:sp>
      <p:cxnSp>
        <p:nvCxnSpPr>
          <p:cNvPr id="9" name="Straight Connector 8">
            <a:extLst>
              <a:ext uri="{FF2B5EF4-FFF2-40B4-BE49-F238E27FC236}">
                <a16:creationId xmlns:a16="http://schemas.microsoft.com/office/drawing/2014/main" id="{69F1790B-A15C-9E44-A87B-9E70DCF77D26}"/>
              </a:ext>
            </a:extLst>
          </p:cNvPr>
          <p:cNvCxnSpPr/>
          <p:nvPr userDrawn="1"/>
        </p:nvCxnSpPr>
        <p:spPr>
          <a:xfrm>
            <a:off x="785595" y="1619377"/>
            <a:ext cx="593585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5E7C1A3-861D-7D41-A830-A1BEAC98519D}"/>
              </a:ext>
            </a:extLst>
          </p:cNvPr>
          <p:cNvSpPr>
            <a:spLocks noGrp="1"/>
          </p:cNvSpPr>
          <p:nvPr>
            <p:ph type="body" sz="quarter" idx="10" hasCustomPrompt="1"/>
          </p:nvPr>
        </p:nvSpPr>
        <p:spPr>
          <a:xfrm>
            <a:off x="706082" y="2732630"/>
            <a:ext cx="8553450" cy="2681287"/>
          </a:xfrm>
        </p:spPr>
        <p:txBody>
          <a:bodyPr numCol="2" spcCol="365760">
            <a:normAutofit/>
          </a:bodyPr>
          <a:lstStyle>
            <a:lvl1pPr marL="0" indent="0">
              <a:buNone/>
              <a:defRPr sz="1400"/>
            </a:lvl1pPr>
            <a:lvl2pPr>
              <a:defRPr sz="1400"/>
            </a:lvl2pPr>
            <a:lvl3pPr>
              <a:defRPr sz="1400"/>
            </a:lvl3pPr>
            <a:lvl4pPr>
              <a:defRPr sz="1400"/>
            </a:lvl4pPr>
            <a:lvl5pPr>
              <a:defRPr sz="1400"/>
            </a:lvl5pPr>
          </a:lstStyle>
          <a:p>
            <a:pPr>
              <a:lnSpc>
                <a:spcPct val="150000"/>
              </a:lnSpc>
            </a:pPr>
            <a:r>
              <a:rPr lang="en-US" sz="1400" dirty="0">
                <a:latin typeface="Arial" panose="020B0604020202020204" pitchFamily="34" charset="0"/>
                <a:cs typeface="Arial" panose="020B0604020202020204" pitchFamily="34" charset="0"/>
              </a:rPr>
              <a:t>Paragraph text 14pt. Lorem ipsum dolor sit </a:t>
            </a:r>
            <a:r>
              <a:rPr lang="en-US" sz="1400" dirty="0" err="1">
                <a:latin typeface="Arial" panose="020B0604020202020204" pitchFamily="34" charset="0"/>
                <a:cs typeface="Arial" panose="020B0604020202020204" pitchFamily="34" charset="0"/>
              </a:rPr>
              <a:t>amet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consectetuer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adipiscing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elit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nonummy</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nibh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euismod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tincidunt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laoreet</a:t>
            </a:r>
            <a:r>
              <a:rPr lang="en-US" sz="1400" dirty="0">
                <a:latin typeface="Arial" panose="020B0604020202020204" pitchFamily="34" charset="0"/>
                <a:cs typeface="Arial" panose="020B0604020202020204" pitchFamily="34" charset="0"/>
              </a:rPr>
              <a:t> dolore magna </a:t>
            </a:r>
            <a:r>
              <a:rPr lang="en-US" sz="1400" dirty="0" err="1">
                <a:latin typeface="Arial" panose="020B0604020202020204" pitchFamily="34" charset="0"/>
                <a:cs typeface="Arial" panose="020B0604020202020204" pitchFamily="34" charset="0"/>
              </a:rPr>
              <a:t>aliquam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volutpat</a:t>
            </a:r>
            <a:r>
              <a:rPr lang="en-US" sz="1400" dirty="0">
                <a:latin typeface="Arial" panose="020B0604020202020204" pitchFamily="34" charset="0"/>
                <a:cs typeface="Arial" panose="020B0604020202020204" pitchFamily="34" charset="0"/>
              </a:rPr>
              <a:t>. Ut </a:t>
            </a:r>
            <a:r>
              <a:rPr lang="en-US" sz="1400" dirty="0" err="1">
                <a:latin typeface="Arial" panose="020B0604020202020204" pitchFamily="34" charset="0"/>
                <a:cs typeface="Arial" panose="020B0604020202020204" pitchFamily="34" charset="0"/>
              </a:rPr>
              <a:t>wisi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enim</a:t>
            </a:r>
            <a:r>
              <a:rPr lang="en-US" sz="1400" dirty="0">
                <a:latin typeface="Arial" panose="020B0604020202020204" pitchFamily="34" charset="0"/>
                <a:cs typeface="Arial" panose="020B0604020202020204" pitchFamily="34" charset="0"/>
              </a:rPr>
              <a:t> ad  minim </a:t>
            </a:r>
            <a:r>
              <a:rPr lang="en-US" sz="1400" dirty="0" err="1">
                <a:latin typeface="Arial" panose="020B0604020202020204" pitchFamily="34" charset="0"/>
                <a:cs typeface="Arial" panose="020B0604020202020204" pitchFamily="34" charset="0"/>
              </a:rPr>
              <a:t>veniam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nostrud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exerci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tation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ullamcorper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suscipit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lobortis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nisl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aliquip</a:t>
            </a:r>
            <a:r>
              <a:rPr lang="en-US" sz="1400" dirty="0">
                <a:latin typeface="Arial" panose="020B0604020202020204" pitchFamily="34" charset="0"/>
                <a:cs typeface="Arial" panose="020B0604020202020204" pitchFamily="34" charset="0"/>
              </a:rPr>
              <a:t> ex </a:t>
            </a:r>
            <a:r>
              <a:rPr lang="en-US" sz="1400" dirty="0" err="1">
                <a:latin typeface="Arial" panose="020B0604020202020204" pitchFamily="34" charset="0"/>
                <a:cs typeface="Arial" panose="020B0604020202020204" pitchFamily="34" charset="0"/>
              </a:rPr>
              <a:t>ea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commodo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Duis </a:t>
            </a:r>
            <a:r>
              <a:rPr lang="en-US" sz="1400" dirty="0" err="1">
                <a:latin typeface="Arial" panose="020B0604020202020204" pitchFamily="34" charset="0"/>
                <a:cs typeface="Arial" panose="020B0604020202020204" pitchFamily="34" charset="0"/>
              </a:rPr>
              <a:t>autem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iriure</a:t>
            </a:r>
            <a:r>
              <a:rPr lang="en-US" sz="1400" dirty="0">
                <a:latin typeface="Arial" panose="020B0604020202020204" pitchFamily="34" charset="0"/>
                <a:cs typeface="Arial" panose="020B0604020202020204" pitchFamily="34" charset="0"/>
              </a:rPr>
              <a:t> dolor in </a:t>
            </a:r>
            <a:r>
              <a:rPr lang="en-US" sz="1400" dirty="0" err="1">
                <a:latin typeface="Arial" panose="020B0604020202020204" pitchFamily="34" charset="0"/>
                <a:cs typeface="Arial" panose="020B0604020202020204" pitchFamily="34" charset="0"/>
              </a:rPr>
              <a:t>hendrerit</a:t>
            </a:r>
            <a:r>
              <a:rPr lang="en-US" sz="1400" dirty="0">
                <a:latin typeface="Arial" panose="020B0604020202020204" pitchFamily="34" charset="0"/>
                <a:cs typeface="Arial" panose="020B0604020202020204" pitchFamily="34" charset="0"/>
              </a:rPr>
              <a:t> in </a:t>
            </a:r>
            <a:r>
              <a:rPr lang="en-US" sz="1400" dirty="0" err="1">
                <a:latin typeface="Arial" panose="020B0604020202020204" pitchFamily="34" charset="0"/>
                <a:cs typeface="Arial" panose="020B0604020202020204" pitchFamily="34" charset="0"/>
              </a:rPr>
              <a:t>vulputate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esse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molestie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illum</a:t>
            </a:r>
            <a:r>
              <a:rPr lang="en-US" sz="1400" dirty="0">
                <a:latin typeface="Arial" panose="020B0604020202020204" pitchFamily="34" charset="0"/>
                <a:cs typeface="Arial" panose="020B0604020202020204" pitchFamily="34" charset="0"/>
              </a:rPr>
              <a:t> dolore </a:t>
            </a:r>
            <a:r>
              <a:rPr lang="en-US" sz="1400" dirty="0" err="1">
                <a:latin typeface="Arial" panose="020B0604020202020204" pitchFamily="34" charset="0"/>
                <a:cs typeface="Arial" panose="020B0604020202020204" pitchFamily="34" charset="0"/>
              </a:rPr>
              <a:t>eu</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feugiat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nulla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facilisis</a:t>
            </a:r>
            <a:r>
              <a:rPr lang="en-US" sz="1400" dirty="0">
                <a:latin typeface="Arial" panose="020B0604020202020204" pitchFamily="34" charset="0"/>
                <a:cs typeface="Arial" panose="020B0604020202020204" pitchFamily="34" charset="0"/>
              </a:rPr>
              <a:t> at </a:t>
            </a:r>
            <a:r>
              <a:rPr lang="en-US" sz="1400" dirty="0" err="1">
                <a:latin typeface="Arial" panose="020B0604020202020204" pitchFamily="34" charset="0"/>
                <a:cs typeface="Arial" panose="020B0604020202020204" pitchFamily="34" charset="0"/>
              </a:rPr>
              <a:t>vero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eros</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accumsan</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iusto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odio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dignissim</a:t>
            </a:r>
            <a:r>
              <a:rPr lang="en-US" sz="1400" dirty="0">
                <a:latin typeface="Arial" panose="020B0604020202020204" pitchFamily="34" charset="0"/>
                <a:cs typeface="Arial" panose="020B0604020202020204" pitchFamily="34" charset="0"/>
              </a:rPr>
              <a:t> qui </a:t>
            </a:r>
            <a:r>
              <a:rPr lang="en-US" sz="1400" dirty="0" err="1">
                <a:latin typeface="Arial" panose="020B0604020202020204" pitchFamily="34" charset="0"/>
                <a:cs typeface="Arial" panose="020B0604020202020204" pitchFamily="34" charset="0"/>
              </a:rPr>
              <a:t>blandit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praesent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luptatum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zzril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delenit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augue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duis</a:t>
            </a:r>
            <a:r>
              <a:rPr lang="en-US" sz="1400" dirty="0">
                <a:latin typeface="Arial" panose="020B0604020202020204" pitchFamily="34" charset="0"/>
                <a:cs typeface="Arial" panose="020B0604020202020204" pitchFamily="34" charset="0"/>
              </a:rPr>
              <a:t> dolore </a:t>
            </a:r>
            <a:r>
              <a:rPr lang="en-US" sz="1400" dirty="0" err="1">
                <a:latin typeface="Arial" panose="020B0604020202020204" pitchFamily="34" charset="0"/>
                <a:cs typeface="Arial" panose="020B0604020202020204" pitchFamily="34" charset="0"/>
              </a:rPr>
              <a:t>te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feugait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nulla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facilisi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tation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ullamcorper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suscipit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lobortis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nisl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aliquip</a:t>
            </a:r>
            <a:r>
              <a:rPr lang="en-US" sz="1400" dirty="0">
                <a:latin typeface="Arial" panose="020B0604020202020204" pitchFamily="34" charset="0"/>
                <a:cs typeface="Arial" panose="020B0604020202020204" pitchFamily="34" charset="0"/>
              </a:rPr>
              <a:t> ex </a:t>
            </a:r>
            <a:r>
              <a:rPr lang="en-US" sz="1400" dirty="0" err="1">
                <a:latin typeface="Arial" panose="020B0604020202020204" pitchFamily="34" charset="0"/>
                <a:cs typeface="Arial" panose="020B0604020202020204" pitchFamily="34" charset="0"/>
              </a:rPr>
              <a:t>ea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commodo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consequat</a:t>
            </a:r>
            <a:r>
              <a:rPr lang="en-US" sz="1400" dirty="0">
                <a:latin typeface="Arial" panose="020B0604020202020204" pitchFamily="34" charset="0"/>
                <a:cs typeface="Arial" panose="020B0604020202020204" pitchFamily="34" charset="0"/>
              </a:rPr>
              <a:t>. Duis </a:t>
            </a:r>
            <a:r>
              <a:rPr lang="en-US" sz="1400" dirty="0" err="1">
                <a:latin typeface="Arial" panose="020B0604020202020204" pitchFamily="34" charset="0"/>
                <a:cs typeface="Arial" panose="020B0604020202020204" pitchFamily="34" charset="0"/>
              </a:rPr>
              <a:t>autem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eum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iriure</a:t>
            </a:r>
            <a:r>
              <a:rPr lang="en-US" sz="1400" dirty="0">
                <a:latin typeface="Arial" panose="020B0604020202020204" pitchFamily="34" charset="0"/>
                <a:cs typeface="Arial" panose="020B0604020202020204" pitchFamily="34" charset="0"/>
              </a:rPr>
              <a:t> dolor in.</a:t>
            </a:r>
          </a:p>
        </p:txBody>
      </p:sp>
      <p:sp>
        <p:nvSpPr>
          <p:cNvPr id="12" name="Text Placeholder 17">
            <a:extLst>
              <a:ext uri="{FF2B5EF4-FFF2-40B4-BE49-F238E27FC236}">
                <a16:creationId xmlns:a16="http://schemas.microsoft.com/office/drawing/2014/main" id="{9DFFAA72-2006-F149-B7FE-D8A60E041A7E}"/>
              </a:ext>
            </a:extLst>
          </p:cNvPr>
          <p:cNvSpPr>
            <a:spLocks noGrp="1"/>
          </p:cNvSpPr>
          <p:nvPr>
            <p:ph type="body" sz="quarter" idx="11" hasCustomPrompt="1"/>
          </p:nvPr>
        </p:nvSpPr>
        <p:spPr>
          <a:xfrm>
            <a:off x="679578" y="1184974"/>
            <a:ext cx="5276850" cy="576262"/>
          </a:xfrm>
        </p:spPr>
        <p:txBody>
          <a:bodyPr>
            <a:noAutofit/>
          </a:bodyPr>
          <a:lstStyle>
            <a:lvl1pPr marL="0" indent="0">
              <a:buNone/>
              <a:defRPr sz="2000" b="1">
                <a:solidFill>
                  <a:schemeClr val="accent2"/>
                </a:solidFill>
              </a:defRPr>
            </a:lvl1pPr>
            <a:lvl2pPr>
              <a:defRPr sz="2000" b="1">
                <a:solidFill>
                  <a:schemeClr val="accent1"/>
                </a:solidFill>
              </a:defRPr>
            </a:lvl2pPr>
            <a:lvl3pPr>
              <a:defRPr sz="2000" b="1">
                <a:solidFill>
                  <a:schemeClr val="accent1"/>
                </a:solidFill>
              </a:defRPr>
            </a:lvl3pPr>
            <a:lvl4pPr>
              <a:defRPr sz="2000" b="1">
                <a:solidFill>
                  <a:schemeClr val="accent1"/>
                </a:solidFill>
              </a:defRPr>
            </a:lvl4pPr>
            <a:lvl5pPr>
              <a:defRPr sz="2000" b="1">
                <a:solidFill>
                  <a:schemeClr val="accent1"/>
                </a:solidFill>
              </a:defRPr>
            </a:lvl5pPr>
          </a:lstStyle>
          <a:p>
            <a:pPr lvl="0"/>
            <a:r>
              <a:rPr lang="en-US" dirty="0"/>
              <a:t>SLIDE TITLE 20PT ARIAL BOLD</a:t>
            </a:r>
          </a:p>
        </p:txBody>
      </p:sp>
      <p:sp>
        <p:nvSpPr>
          <p:cNvPr id="6" name="Rectangle 4">
            <a:extLst>
              <a:ext uri="{FF2B5EF4-FFF2-40B4-BE49-F238E27FC236}">
                <a16:creationId xmlns:a16="http://schemas.microsoft.com/office/drawing/2014/main" id="{7CFC9391-52B8-A84A-B1C3-85A835C3653F}"/>
              </a:ext>
            </a:extLst>
          </p:cNvPr>
          <p:cNvSpPr/>
          <p:nvPr userDrawn="1"/>
        </p:nvSpPr>
        <p:spPr>
          <a:xfrm>
            <a:off x="0" y="-62630"/>
            <a:ext cx="5085567" cy="1019877"/>
          </a:xfrm>
          <a:custGeom>
            <a:avLst/>
            <a:gdLst>
              <a:gd name="connsiteX0" fmla="*/ 0 w 12192000"/>
              <a:gd name="connsiteY0" fmla="*/ 0 h 2445026"/>
              <a:gd name="connsiteX1" fmla="*/ 12192000 w 12192000"/>
              <a:gd name="connsiteY1" fmla="*/ 0 h 2445026"/>
              <a:gd name="connsiteX2" fmla="*/ 12192000 w 12192000"/>
              <a:gd name="connsiteY2" fmla="*/ 2445026 h 2445026"/>
              <a:gd name="connsiteX3" fmla="*/ 0 w 12192000"/>
              <a:gd name="connsiteY3" fmla="*/ 2445026 h 2445026"/>
              <a:gd name="connsiteX4" fmla="*/ 0 w 12192000"/>
              <a:gd name="connsiteY4" fmla="*/ 0 h 2445026"/>
              <a:gd name="connsiteX0" fmla="*/ 0 w 12201939"/>
              <a:gd name="connsiteY0" fmla="*/ 0 h 2445026"/>
              <a:gd name="connsiteX1" fmla="*/ 12192000 w 12201939"/>
              <a:gd name="connsiteY1" fmla="*/ 0 h 2445026"/>
              <a:gd name="connsiteX2" fmla="*/ 12201939 w 12201939"/>
              <a:gd name="connsiteY2" fmla="*/ 228600 h 2445026"/>
              <a:gd name="connsiteX3" fmla="*/ 0 w 12201939"/>
              <a:gd name="connsiteY3" fmla="*/ 2445026 h 2445026"/>
              <a:gd name="connsiteX4" fmla="*/ 0 w 12201939"/>
              <a:gd name="connsiteY4" fmla="*/ 0 h 2445026"/>
              <a:gd name="connsiteX0" fmla="*/ 0 w 12192000"/>
              <a:gd name="connsiteY0" fmla="*/ 0 h 2445026"/>
              <a:gd name="connsiteX1" fmla="*/ 12192000 w 12192000"/>
              <a:gd name="connsiteY1" fmla="*/ 0 h 2445026"/>
              <a:gd name="connsiteX2" fmla="*/ 12192000 w 12192000"/>
              <a:gd name="connsiteY2" fmla="*/ 119269 h 2445026"/>
              <a:gd name="connsiteX3" fmla="*/ 0 w 12192000"/>
              <a:gd name="connsiteY3" fmla="*/ 2445026 h 2445026"/>
              <a:gd name="connsiteX4" fmla="*/ 0 w 12192000"/>
              <a:gd name="connsiteY4" fmla="*/ 0 h 2445026"/>
              <a:gd name="connsiteX0" fmla="*/ 0 w 12192000"/>
              <a:gd name="connsiteY0" fmla="*/ 89452 h 2534478"/>
              <a:gd name="connsiteX1" fmla="*/ 12192000 w 12192000"/>
              <a:gd name="connsiteY1" fmla="*/ 89452 h 2534478"/>
              <a:gd name="connsiteX2" fmla="*/ 12182061 w 12192000"/>
              <a:gd name="connsiteY2" fmla="*/ 0 h 2534478"/>
              <a:gd name="connsiteX3" fmla="*/ 0 w 12192000"/>
              <a:gd name="connsiteY3" fmla="*/ 2534478 h 2534478"/>
              <a:gd name="connsiteX4" fmla="*/ 0 w 12192000"/>
              <a:gd name="connsiteY4" fmla="*/ 89452 h 2534478"/>
              <a:gd name="connsiteX0" fmla="*/ 0 w 12192000"/>
              <a:gd name="connsiteY0" fmla="*/ 0 h 2445026"/>
              <a:gd name="connsiteX1" fmla="*/ 12192000 w 12192000"/>
              <a:gd name="connsiteY1" fmla="*/ 0 h 2445026"/>
              <a:gd name="connsiteX2" fmla="*/ 12182061 w 12192000"/>
              <a:gd name="connsiteY2" fmla="*/ 69575 h 2445026"/>
              <a:gd name="connsiteX3" fmla="*/ 0 w 12192000"/>
              <a:gd name="connsiteY3" fmla="*/ 2445026 h 2445026"/>
              <a:gd name="connsiteX4" fmla="*/ 0 w 12192000"/>
              <a:gd name="connsiteY4" fmla="*/ 0 h 244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445026">
                <a:moveTo>
                  <a:pt x="0" y="0"/>
                </a:moveTo>
                <a:lnTo>
                  <a:pt x="12192000" y="0"/>
                </a:lnTo>
                <a:lnTo>
                  <a:pt x="12182061" y="69575"/>
                </a:lnTo>
                <a:lnTo>
                  <a:pt x="0" y="244502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752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C690CAA-F943-2F4B-BC02-C03B9E31E37E}"/>
              </a:ext>
            </a:extLst>
          </p:cNvPr>
          <p:cNvSpPr/>
          <p:nvPr userDrawn="1"/>
        </p:nvSpPr>
        <p:spPr>
          <a:xfrm>
            <a:off x="0" y="-62630"/>
            <a:ext cx="5085567" cy="1019877"/>
          </a:xfrm>
          <a:custGeom>
            <a:avLst/>
            <a:gdLst>
              <a:gd name="connsiteX0" fmla="*/ 0 w 12192000"/>
              <a:gd name="connsiteY0" fmla="*/ 0 h 2445026"/>
              <a:gd name="connsiteX1" fmla="*/ 12192000 w 12192000"/>
              <a:gd name="connsiteY1" fmla="*/ 0 h 2445026"/>
              <a:gd name="connsiteX2" fmla="*/ 12192000 w 12192000"/>
              <a:gd name="connsiteY2" fmla="*/ 2445026 h 2445026"/>
              <a:gd name="connsiteX3" fmla="*/ 0 w 12192000"/>
              <a:gd name="connsiteY3" fmla="*/ 2445026 h 2445026"/>
              <a:gd name="connsiteX4" fmla="*/ 0 w 12192000"/>
              <a:gd name="connsiteY4" fmla="*/ 0 h 2445026"/>
              <a:gd name="connsiteX0" fmla="*/ 0 w 12201939"/>
              <a:gd name="connsiteY0" fmla="*/ 0 h 2445026"/>
              <a:gd name="connsiteX1" fmla="*/ 12192000 w 12201939"/>
              <a:gd name="connsiteY1" fmla="*/ 0 h 2445026"/>
              <a:gd name="connsiteX2" fmla="*/ 12201939 w 12201939"/>
              <a:gd name="connsiteY2" fmla="*/ 228600 h 2445026"/>
              <a:gd name="connsiteX3" fmla="*/ 0 w 12201939"/>
              <a:gd name="connsiteY3" fmla="*/ 2445026 h 2445026"/>
              <a:gd name="connsiteX4" fmla="*/ 0 w 12201939"/>
              <a:gd name="connsiteY4" fmla="*/ 0 h 2445026"/>
              <a:gd name="connsiteX0" fmla="*/ 0 w 12192000"/>
              <a:gd name="connsiteY0" fmla="*/ 0 h 2445026"/>
              <a:gd name="connsiteX1" fmla="*/ 12192000 w 12192000"/>
              <a:gd name="connsiteY1" fmla="*/ 0 h 2445026"/>
              <a:gd name="connsiteX2" fmla="*/ 12192000 w 12192000"/>
              <a:gd name="connsiteY2" fmla="*/ 119269 h 2445026"/>
              <a:gd name="connsiteX3" fmla="*/ 0 w 12192000"/>
              <a:gd name="connsiteY3" fmla="*/ 2445026 h 2445026"/>
              <a:gd name="connsiteX4" fmla="*/ 0 w 12192000"/>
              <a:gd name="connsiteY4" fmla="*/ 0 h 2445026"/>
              <a:gd name="connsiteX0" fmla="*/ 0 w 12192000"/>
              <a:gd name="connsiteY0" fmla="*/ 89452 h 2534478"/>
              <a:gd name="connsiteX1" fmla="*/ 12192000 w 12192000"/>
              <a:gd name="connsiteY1" fmla="*/ 89452 h 2534478"/>
              <a:gd name="connsiteX2" fmla="*/ 12182061 w 12192000"/>
              <a:gd name="connsiteY2" fmla="*/ 0 h 2534478"/>
              <a:gd name="connsiteX3" fmla="*/ 0 w 12192000"/>
              <a:gd name="connsiteY3" fmla="*/ 2534478 h 2534478"/>
              <a:gd name="connsiteX4" fmla="*/ 0 w 12192000"/>
              <a:gd name="connsiteY4" fmla="*/ 89452 h 2534478"/>
              <a:gd name="connsiteX0" fmla="*/ 0 w 12192000"/>
              <a:gd name="connsiteY0" fmla="*/ 0 h 2445026"/>
              <a:gd name="connsiteX1" fmla="*/ 12192000 w 12192000"/>
              <a:gd name="connsiteY1" fmla="*/ 0 h 2445026"/>
              <a:gd name="connsiteX2" fmla="*/ 12182061 w 12192000"/>
              <a:gd name="connsiteY2" fmla="*/ 69575 h 2445026"/>
              <a:gd name="connsiteX3" fmla="*/ 0 w 12192000"/>
              <a:gd name="connsiteY3" fmla="*/ 2445026 h 2445026"/>
              <a:gd name="connsiteX4" fmla="*/ 0 w 12192000"/>
              <a:gd name="connsiteY4" fmla="*/ 0 h 244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445026">
                <a:moveTo>
                  <a:pt x="0" y="0"/>
                </a:moveTo>
                <a:lnTo>
                  <a:pt x="12192000" y="0"/>
                </a:lnTo>
                <a:lnTo>
                  <a:pt x="12182061" y="69575"/>
                </a:lnTo>
                <a:lnTo>
                  <a:pt x="0" y="244502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0594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ED1D9E1-A27E-CE40-AEF9-736E215321A6}"/>
              </a:ext>
            </a:extLst>
          </p:cNvPr>
          <p:cNvSpPr>
            <a:spLocks noGrp="1"/>
          </p:cNvSpPr>
          <p:nvPr>
            <p:ph type="pic" idx="1"/>
          </p:nvPr>
        </p:nvSpPr>
        <p:spPr>
          <a:xfrm>
            <a:off x="240128" y="179042"/>
            <a:ext cx="4384881" cy="65000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0" name="Text Placeholder 19">
            <a:extLst>
              <a:ext uri="{FF2B5EF4-FFF2-40B4-BE49-F238E27FC236}">
                <a16:creationId xmlns:a16="http://schemas.microsoft.com/office/drawing/2014/main" id="{9277A31D-ACFA-8F42-8AC2-341E3A308472}"/>
              </a:ext>
            </a:extLst>
          </p:cNvPr>
          <p:cNvSpPr>
            <a:spLocks noGrp="1"/>
          </p:cNvSpPr>
          <p:nvPr>
            <p:ph type="body" sz="quarter" idx="12" hasCustomPrompt="1"/>
          </p:nvPr>
        </p:nvSpPr>
        <p:spPr>
          <a:xfrm>
            <a:off x="0" y="4443894"/>
            <a:ext cx="4784034" cy="1709928"/>
          </a:xfrm>
          <a:solidFill>
            <a:schemeClr val="accent1"/>
          </a:solidFill>
        </p:spPr>
        <p:txBody>
          <a:bodyPr lIns="457200" tIns="182880" rIns="457200">
            <a:noAutofit/>
          </a:bodyPr>
          <a:lstStyle>
            <a:lvl1pPr marL="0" indent="0">
              <a:buNone/>
              <a:defRPr sz="1200"/>
            </a:lvl1pPr>
            <a:lvl2pPr marL="457200" indent="0">
              <a:buNone/>
              <a:defRPr sz="1400"/>
            </a:lvl2pPr>
            <a:lvl3pPr marL="914400" indent="0">
              <a:buNone/>
              <a:defRPr sz="1400"/>
            </a:lvl3pPr>
            <a:lvl4pPr marL="1371600" indent="0">
              <a:buNone/>
              <a:defRPr sz="1400"/>
            </a:lvl4pPr>
            <a:lvl5pPr marL="1828800" indent="0">
              <a:buNone/>
              <a:defRPr sz="1400"/>
            </a:lvl5pPr>
          </a:lstStyle>
          <a:p>
            <a:pPr>
              <a:lnSpc>
                <a:spcPct val="150000"/>
              </a:lnSpc>
            </a:pPr>
            <a:r>
              <a:rPr lang="en-US" sz="1400" dirty="0">
                <a:solidFill>
                  <a:schemeClr val="bg1"/>
                </a:solidFill>
                <a:latin typeface="Arial" panose="020B0604020202020204" pitchFamily="34" charset="0"/>
                <a:cs typeface="Arial" panose="020B0604020202020204" pitchFamily="34" charset="0"/>
              </a:rPr>
              <a:t>Lorem ipsum dolor sit </a:t>
            </a:r>
            <a:r>
              <a:rPr lang="en-US" sz="1400" dirty="0" err="1">
                <a:solidFill>
                  <a:schemeClr val="bg1"/>
                </a:solidFill>
                <a:latin typeface="Arial" panose="020B0604020202020204" pitchFamily="34" charset="0"/>
                <a:cs typeface="Arial" panose="020B0604020202020204" pitchFamily="34" charset="0"/>
              </a:rPr>
              <a:t>amet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consectetuer</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adipiscing</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elit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sed</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nonummy</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nibh</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euismod</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tincidunt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laoreet</a:t>
            </a:r>
            <a:r>
              <a:rPr lang="en-US" sz="1400" dirty="0">
                <a:solidFill>
                  <a:schemeClr val="bg1"/>
                </a:solidFill>
                <a:latin typeface="Arial" panose="020B0604020202020204" pitchFamily="34" charset="0"/>
                <a:cs typeface="Arial" panose="020B0604020202020204" pitchFamily="34" charset="0"/>
              </a:rPr>
              <a:t> dolore magna </a:t>
            </a:r>
            <a:r>
              <a:rPr lang="en-US" sz="1400" dirty="0" err="1">
                <a:solidFill>
                  <a:schemeClr val="bg1"/>
                </a:solidFill>
                <a:latin typeface="Arial" panose="020B0604020202020204" pitchFamily="34" charset="0"/>
                <a:cs typeface="Arial" panose="020B0604020202020204" pitchFamily="34" charset="0"/>
              </a:rPr>
              <a:t>aliquam</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erat</a:t>
            </a:r>
            <a:r>
              <a:rPr lang="en-US" sz="1400" dirty="0">
                <a:solidFill>
                  <a:schemeClr val="bg1"/>
                </a:solidFill>
                <a:latin typeface="Arial" panose="020B0604020202020204" pitchFamily="34" charset="0"/>
                <a:cs typeface="Arial" panose="020B0604020202020204" pitchFamily="34" charset="0"/>
              </a:rPr>
              <a:t>.</a:t>
            </a:r>
            <a:endParaRPr lang="en-US" sz="1400" b="0" i="1" dirty="0">
              <a:solidFill>
                <a:schemeClr val="bg1"/>
              </a:solidFill>
              <a:latin typeface="Arial" panose="020B0604020202020204" pitchFamily="34" charset="0"/>
              <a:cs typeface="Arial" panose="020B0604020202020204" pitchFamily="34" charset="0"/>
            </a:endParaRPr>
          </a:p>
          <a:p>
            <a:pPr>
              <a:lnSpc>
                <a:spcPct val="150000"/>
              </a:lnSpc>
            </a:pPr>
            <a:r>
              <a:rPr lang="en-US" sz="1400" b="0" i="1" dirty="0">
                <a:solidFill>
                  <a:schemeClr val="bg1"/>
                </a:solidFill>
                <a:latin typeface="Arial" panose="020B0604020202020204" pitchFamily="34" charset="0"/>
                <a:cs typeface="Arial" panose="020B0604020202020204" pitchFamily="34" charset="0"/>
              </a:rPr>
              <a:t>-  Ad </a:t>
            </a:r>
            <a:r>
              <a:rPr lang="en-US" sz="1400" b="0" i="1" dirty="0" err="1">
                <a:solidFill>
                  <a:schemeClr val="bg1"/>
                </a:solidFill>
                <a:latin typeface="Arial" panose="020B0604020202020204" pitchFamily="34" charset="0"/>
                <a:cs typeface="Arial" panose="020B0604020202020204" pitchFamily="34" charset="0"/>
              </a:rPr>
              <a:t>Minin</a:t>
            </a:r>
            <a:endParaRPr lang="en-US" sz="1400" b="0" i="1" dirty="0">
              <a:solidFill>
                <a:schemeClr val="bg1"/>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018EB38B-EC8B-6042-AA48-6C211ADF30A9}"/>
              </a:ext>
            </a:extLst>
          </p:cNvPr>
          <p:cNvCxnSpPr/>
          <p:nvPr userDrawn="1"/>
        </p:nvCxnSpPr>
        <p:spPr>
          <a:xfrm>
            <a:off x="5380382" y="983273"/>
            <a:ext cx="593585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20A245C4-A327-2846-93B0-10EF2725E7E1}"/>
              </a:ext>
            </a:extLst>
          </p:cNvPr>
          <p:cNvSpPr>
            <a:spLocks noGrp="1"/>
          </p:cNvSpPr>
          <p:nvPr>
            <p:ph type="ctrTitle" hasCustomPrompt="1"/>
          </p:nvPr>
        </p:nvSpPr>
        <p:spPr>
          <a:xfrm>
            <a:off x="5300870" y="1281985"/>
            <a:ext cx="6330822" cy="575403"/>
          </a:xfrm>
        </p:spPr>
        <p:txBody>
          <a:bodyPr anchor="b">
            <a:normAutofit/>
          </a:bodyPr>
          <a:lstStyle>
            <a:lvl1pPr algn="l">
              <a:defRPr sz="1600" b="1" i="0">
                <a:solidFill>
                  <a:schemeClr val="accent1"/>
                </a:solidFill>
                <a:latin typeface="Arial" panose="020B0604020202020204" pitchFamily="34" charset="0"/>
                <a:cs typeface="Arial" panose="020B0604020202020204" pitchFamily="34" charset="0"/>
              </a:defRPr>
            </a:lvl1pPr>
          </a:lstStyle>
          <a:p>
            <a:r>
              <a:rPr lang="en-US" dirty="0"/>
              <a:t>PARAGRAPH HEADER 16PT</a:t>
            </a:r>
          </a:p>
        </p:txBody>
      </p:sp>
      <p:sp>
        <p:nvSpPr>
          <p:cNvPr id="18" name="Text Placeholder 17">
            <a:extLst>
              <a:ext uri="{FF2B5EF4-FFF2-40B4-BE49-F238E27FC236}">
                <a16:creationId xmlns:a16="http://schemas.microsoft.com/office/drawing/2014/main" id="{D479206C-9796-8B40-8D89-7D00CC7E9462}"/>
              </a:ext>
            </a:extLst>
          </p:cNvPr>
          <p:cNvSpPr>
            <a:spLocks noGrp="1"/>
          </p:cNvSpPr>
          <p:nvPr>
            <p:ph type="body" sz="quarter" idx="11" hasCustomPrompt="1"/>
          </p:nvPr>
        </p:nvSpPr>
        <p:spPr>
          <a:xfrm>
            <a:off x="5300870" y="512853"/>
            <a:ext cx="5276850" cy="576262"/>
          </a:xfrm>
        </p:spPr>
        <p:txBody>
          <a:bodyPr>
            <a:noAutofit/>
          </a:bodyPr>
          <a:lstStyle>
            <a:lvl1pPr marL="0" indent="0">
              <a:buNone/>
              <a:defRPr sz="2000" b="1">
                <a:solidFill>
                  <a:schemeClr val="accent2"/>
                </a:solidFill>
              </a:defRPr>
            </a:lvl1pPr>
            <a:lvl2pPr>
              <a:defRPr sz="2000" b="1">
                <a:solidFill>
                  <a:schemeClr val="accent1"/>
                </a:solidFill>
              </a:defRPr>
            </a:lvl2pPr>
            <a:lvl3pPr>
              <a:defRPr sz="2000" b="1">
                <a:solidFill>
                  <a:schemeClr val="accent1"/>
                </a:solidFill>
              </a:defRPr>
            </a:lvl3pPr>
            <a:lvl4pPr>
              <a:defRPr sz="2000" b="1">
                <a:solidFill>
                  <a:schemeClr val="accent1"/>
                </a:solidFill>
              </a:defRPr>
            </a:lvl4pPr>
            <a:lvl5pPr>
              <a:defRPr sz="2000" b="1">
                <a:solidFill>
                  <a:schemeClr val="accent1"/>
                </a:solidFill>
              </a:defRPr>
            </a:lvl5pPr>
          </a:lstStyle>
          <a:p>
            <a:pPr lvl="0"/>
            <a:r>
              <a:rPr lang="en-US" dirty="0"/>
              <a:t>SLIDE TITLE 20PT ARIAL BOLD</a:t>
            </a:r>
          </a:p>
        </p:txBody>
      </p:sp>
      <p:sp>
        <p:nvSpPr>
          <p:cNvPr id="16" name="Text Placeholder 15">
            <a:extLst>
              <a:ext uri="{FF2B5EF4-FFF2-40B4-BE49-F238E27FC236}">
                <a16:creationId xmlns:a16="http://schemas.microsoft.com/office/drawing/2014/main" id="{31407C2A-3E5E-3A44-B982-87CFE54E231C}"/>
              </a:ext>
            </a:extLst>
          </p:cNvPr>
          <p:cNvSpPr>
            <a:spLocks noGrp="1"/>
          </p:cNvSpPr>
          <p:nvPr>
            <p:ph type="body" sz="quarter" idx="10" hasCustomPrompt="1"/>
          </p:nvPr>
        </p:nvSpPr>
        <p:spPr>
          <a:xfrm>
            <a:off x="5300870" y="2338389"/>
            <a:ext cx="3379788" cy="2274887"/>
          </a:xfrm>
        </p:spPr>
        <p:txBody>
          <a:bodyPr>
            <a:normAutofit/>
          </a:bodyPr>
          <a:lstStyle>
            <a:lvl1pPr marL="228600" marR="0" indent="-228600" algn="l" defTabSz="914400" rtl="0" eaLnBrk="1" fontAlgn="auto" latinLnBrk="0" hangingPunct="1">
              <a:lnSpc>
                <a:spcPct val="150000"/>
              </a:lnSpc>
              <a:spcBef>
                <a:spcPts val="1000"/>
              </a:spcBef>
              <a:spcAft>
                <a:spcPts val="0"/>
              </a:spcAft>
              <a:buClr>
                <a:schemeClr val="tx2"/>
              </a:buClr>
              <a:buSzTx/>
              <a:buFont typeface="Arial" panose="020B0604020202020204" pitchFamily="34" charset="0"/>
              <a:buChar char="•"/>
              <a:tabLst/>
              <a:defRPr sz="1400"/>
            </a:lvl1pPr>
            <a:lvl2pPr>
              <a:lnSpc>
                <a:spcPct val="200000"/>
              </a:lnSpc>
              <a:defRPr sz="1400"/>
            </a:lvl2pPr>
            <a:lvl3pPr>
              <a:lnSpc>
                <a:spcPct val="200000"/>
              </a:lnSpc>
              <a:defRPr sz="1400"/>
            </a:lvl3pPr>
            <a:lvl4pPr>
              <a:lnSpc>
                <a:spcPct val="200000"/>
              </a:lnSpc>
              <a:defRPr sz="1400"/>
            </a:lvl4pPr>
            <a:lvl5pPr>
              <a:lnSpc>
                <a:spcPct val="200000"/>
              </a:lnSpc>
              <a:defRPr sz="1400"/>
            </a:lvl5pPr>
          </a:lstStyle>
          <a:p>
            <a:pPr lvl="0"/>
            <a:r>
              <a:rPr lang="en-US" dirty="0"/>
              <a:t>Sample text with bullets 14pt</a:t>
            </a:r>
          </a:p>
          <a:p>
            <a:pPr marL="228600" marR="0" lvl="0" indent="-228600" algn="l" defTabSz="914400" rtl="0" eaLnBrk="1" fontAlgn="auto" latinLnBrk="0" hangingPunct="1">
              <a:lnSpc>
                <a:spcPct val="150000"/>
              </a:lnSpc>
              <a:spcBef>
                <a:spcPts val="1000"/>
              </a:spcBef>
              <a:spcAft>
                <a:spcPts val="0"/>
              </a:spcAft>
              <a:buClr>
                <a:schemeClr val="tx2"/>
              </a:buClr>
              <a:buSzTx/>
              <a:buFont typeface="Arial" panose="020B0604020202020204" pitchFamily="34" charset="0"/>
              <a:buChar char="•"/>
              <a:tabLst/>
              <a:defRPr/>
            </a:pPr>
            <a:r>
              <a:rPr lang="en-US" dirty="0"/>
              <a:t>Sample text with bullets 14pt</a:t>
            </a:r>
          </a:p>
          <a:p>
            <a:pPr marL="228600" marR="0" lvl="0" indent="-228600" algn="l" defTabSz="914400" rtl="0" eaLnBrk="1" fontAlgn="auto" latinLnBrk="0" hangingPunct="1">
              <a:lnSpc>
                <a:spcPct val="150000"/>
              </a:lnSpc>
              <a:spcBef>
                <a:spcPts val="1000"/>
              </a:spcBef>
              <a:spcAft>
                <a:spcPts val="0"/>
              </a:spcAft>
              <a:buClr>
                <a:schemeClr val="tx2"/>
              </a:buClr>
              <a:buSzTx/>
              <a:buFont typeface="Arial" panose="020B0604020202020204" pitchFamily="34" charset="0"/>
              <a:buChar char="•"/>
              <a:tabLst/>
              <a:defRPr/>
            </a:pPr>
            <a:r>
              <a:rPr lang="en-US" dirty="0"/>
              <a:t>Sample text with bullets 14pt</a:t>
            </a:r>
          </a:p>
          <a:p>
            <a:pPr marL="228600" marR="0" lvl="0" indent="-228600" algn="l" defTabSz="914400" rtl="0" eaLnBrk="1" fontAlgn="auto" latinLnBrk="0" hangingPunct="1">
              <a:lnSpc>
                <a:spcPct val="150000"/>
              </a:lnSpc>
              <a:spcBef>
                <a:spcPts val="1000"/>
              </a:spcBef>
              <a:spcAft>
                <a:spcPts val="0"/>
              </a:spcAft>
              <a:buClr>
                <a:schemeClr val="tx2"/>
              </a:buClr>
              <a:buSzTx/>
              <a:buFont typeface="Arial" panose="020B0604020202020204" pitchFamily="34" charset="0"/>
              <a:buChar char="•"/>
              <a:tabLst/>
              <a:defRPr/>
            </a:pPr>
            <a:r>
              <a:rPr lang="en-US" dirty="0"/>
              <a:t>Sample text with bullets 14pt</a:t>
            </a:r>
          </a:p>
          <a:p>
            <a:pPr lvl="0"/>
            <a:endParaRPr lang="en-US" dirty="0"/>
          </a:p>
        </p:txBody>
      </p:sp>
    </p:spTree>
    <p:extLst>
      <p:ext uri="{BB962C8B-B14F-4D97-AF65-F5344CB8AC3E}">
        <p14:creationId xmlns:p14="http://schemas.microsoft.com/office/powerpoint/2010/main" val="428165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6E0EE-FB50-46C9-BB33-2400635D51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B91504-5FDC-473B-8382-CFF325E54550}"/>
              </a:ext>
            </a:extLst>
          </p:cNvPr>
          <p:cNvSpPr>
            <a:spLocks noGrp="1"/>
          </p:cNvSpPr>
          <p:nvPr>
            <p:ph type="dt" sz="half" idx="10"/>
          </p:nvPr>
        </p:nvSpPr>
        <p:spPr/>
        <p:txBody>
          <a:bodyPr/>
          <a:lstStyle/>
          <a:p>
            <a:fld id="{0DCBC28E-311E-AC4F-9779-669E64CCE190}" type="datetimeFigureOut">
              <a:rPr lang="en-US" smtClean="0"/>
              <a:t>11/25/2020</a:t>
            </a:fld>
            <a:endParaRPr lang="en-US"/>
          </a:p>
        </p:txBody>
      </p:sp>
      <p:sp>
        <p:nvSpPr>
          <p:cNvPr id="4" name="Footer Placeholder 3">
            <a:extLst>
              <a:ext uri="{FF2B5EF4-FFF2-40B4-BE49-F238E27FC236}">
                <a16:creationId xmlns:a16="http://schemas.microsoft.com/office/drawing/2014/main" id="{CDA130AE-AF41-401D-B08F-DB4AC8C20D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DFE714-579A-4E03-800D-84C90D68858F}"/>
              </a:ext>
            </a:extLst>
          </p:cNvPr>
          <p:cNvSpPr>
            <a:spLocks noGrp="1"/>
          </p:cNvSpPr>
          <p:nvPr>
            <p:ph type="sldNum" sz="quarter" idx="12"/>
          </p:nvPr>
        </p:nvSpPr>
        <p:spPr/>
        <p:txBody>
          <a:bodyPr/>
          <a:lstStyle/>
          <a:p>
            <a:fld id="{36221BA2-E88A-D843-8951-F1E05FAE61C3}" type="slidenum">
              <a:rPr lang="en-US" smtClean="0"/>
              <a:t>‹#›</a:t>
            </a:fld>
            <a:endParaRPr lang="en-US"/>
          </a:p>
        </p:txBody>
      </p:sp>
    </p:spTree>
    <p:extLst>
      <p:ext uri="{BB962C8B-B14F-4D97-AF65-F5344CB8AC3E}">
        <p14:creationId xmlns:p14="http://schemas.microsoft.com/office/powerpoint/2010/main" val="192740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_Teal">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F1888A-92CC-6F44-AB4A-46109A7029C7}"/>
              </a:ext>
            </a:extLst>
          </p:cNvPr>
          <p:cNvSpPr/>
          <p:nvPr userDrawn="1"/>
        </p:nvSpPr>
        <p:spPr>
          <a:xfrm>
            <a:off x="0" y="0"/>
            <a:ext cx="12192000" cy="69331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635F5D7-492D-0442-B20B-D7C417C5C61B}"/>
              </a:ext>
            </a:extLst>
          </p:cNvPr>
          <p:cNvSpPr/>
          <p:nvPr userDrawn="1"/>
        </p:nvSpPr>
        <p:spPr>
          <a:xfrm>
            <a:off x="0" y="-62630"/>
            <a:ext cx="8004132" cy="1605176"/>
          </a:xfrm>
          <a:custGeom>
            <a:avLst/>
            <a:gdLst>
              <a:gd name="connsiteX0" fmla="*/ 0 w 12192000"/>
              <a:gd name="connsiteY0" fmla="*/ 0 h 2445026"/>
              <a:gd name="connsiteX1" fmla="*/ 12192000 w 12192000"/>
              <a:gd name="connsiteY1" fmla="*/ 0 h 2445026"/>
              <a:gd name="connsiteX2" fmla="*/ 12192000 w 12192000"/>
              <a:gd name="connsiteY2" fmla="*/ 2445026 h 2445026"/>
              <a:gd name="connsiteX3" fmla="*/ 0 w 12192000"/>
              <a:gd name="connsiteY3" fmla="*/ 2445026 h 2445026"/>
              <a:gd name="connsiteX4" fmla="*/ 0 w 12192000"/>
              <a:gd name="connsiteY4" fmla="*/ 0 h 2445026"/>
              <a:gd name="connsiteX0" fmla="*/ 0 w 12201939"/>
              <a:gd name="connsiteY0" fmla="*/ 0 h 2445026"/>
              <a:gd name="connsiteX1" fmla="*/ 12192000 w 12201939"/>
              <a:gd name="connsiteY1" fmla="*/ 0 h 2445026"/>
              <a:gd name="connsiteX2" fmla="*/ 12201939 w 12201939"/>
              <a:gd name="connsiteY2" fmla="*/ 228600 h 2445026"/>
              <a:gd name="connsiteX3" fmla="*/ 0 w 12201939"/>
              <a:gd name="connsiteY3" fmla="*/ 2445026 h 2445026"/>
              <a:gd name="connsiteX4" fmla="*/ 0 w 12201939"/>
              <a:gd name="connsiteY4" fmla="*/ 0 h 2445026"/>
              <a:gd name="connsiteX0" fmla="*/ 0 w 12192000"/>
              <a:gd name="connsiteY0" fmla="*/ 0 h 2445026"/>
              <a:gd name="connsiteX1" fmla="*/ 12192000 w 12192000"/>
              <a:gd name="connsiteY1" fmla="*/ 0 h 2445026"/>
              <a:gd name="connsiteX2" fmla="*/ 12192000 w 12192000"/>
              <a:gd name="connsiteY2" fmla="*/ 119269 h 2445026"/>
              <a:gd name="connsiteX3" fmla="*/ 0 w 12192000"/>
              <a:gd name="connsiteY3" fmla="*/ 2445026 h 2445026"/>
              <a:gd name="connsiteX4" fmla="*/ 0 w 12192000"/>
              <a:gd name="connsiteY4" fmla="*/ 0 h 2445026"/>
              <a:gd name="connsiteX0" fmla="*/ 0 w 12192000"/>
              <a:gd name="connsiteY0" fmla="*/ 89452 h 2534478"/>
              <a:gd name="connsiteX1" fmla="*/ 12192000 w 12192000"/>
              <a:gd name="connsiteY1" fmla="*/ 89452 h 2534478"/>
              <a:gd name="connsiteX2" fmla="*/ 12182061 w 12192000"/>
              <a:gd name="connsiteY2" fmla="*/ 0 h 2534478"/>
              <a:gd name="connsiteX3" fmla="*/ 0 w 12192000"/>
              <a:gd name="connsiteY3" fmla="*/ 2534478 h 2534478"/>
              <a:gd name="connsiteX4" fmla="*/ 0 w 12192000"/>
              <a:gd name="connsiteY4" fmla="*/ 89452 h 2534478"/>
              <a:gd name="connsiteX0" fmla="*/ 0 w 12192000"/>
              <a:gd name="connsiteY0" fmla="*/ 0 h 2445026"/>
              <a:gd name="connsiteX1" fmla="*/ 12192000 w 12192000"/>
              <a:gd name="connsiteY1" fmla="*/ 0 h 2445026"/>
              <a:gd name="connsiteX2" fmla="*/ 12182061 w 12192000"/>
              <a:gd name="connsiteY2" fmla="*/ 69575 h 2445026"/>
              <a:gd name="connsiteX3" fmla="*/ 0 w 12192000"/>
              <a:gd name="connsiteY3" fmla="*/ 2445026 h 2445026"/>
              <a:gd name="connsiteX4" fmla="*/ 0 w 12192000"/>
              <a:gd name="connsiteY4" fmla="*/ 0 h 244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445026">
                <a:moveTo>
                  <a:pt x="0" y="0"/>
                </a:moveTo>
                <a:lnTo>
                  <a:pt x="12192000" y="0"/>
                </a:lnTo>
                <a:lnTo>
                  <a:pt x="12182061" y="69575"/>
                </a:lnTo>
                <a:lnTo>
                  <a:pt x="0" y="2445026"/>
                </a:lnTo>
                <a:lnTo>
                  <a:pt x="0"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5">
            <a:extLst>
              <a:ext uri="{FF2B5EF4-FFF2-40B4-BE49-F238E27FC236}">
                <a16:creationId xmlns:a16="http://schemas.microsoft.com/office/drawing/2014/main" id="{39922118-1238-D347-AC0D-8DF4B593C39D}"/>
              </a:ext>
            </a:extLst>
          </p:cNvPr>
          <p:cNvSpPr/>
          <p:nvPr userDrawn="1"/>
        </p:nvSpPr>
        <p:spPr>
          <a:xfrm>
            <a:off x="7295321" y="6021751"/>
            <a:ext cx="4896679" cy="974035"/>
          </a:xfrm>
          <a:custGeom>
            <a:avLst/>
            <a:gdLst>
              <a:gd name="connsiteX0" fmla="*/ 0 w 5343939"/>
              <a:gd name="connsiteY0" fmla="*/ 0 h 954157"/>
              <a:gd name="connsiteX1" fmla="*/ 5343939 w 5343939"/>
              <a:gd name="connsiteY1" fmla="*/ 0 h 954157"/>
              <a:gd name="connsiteX2" fmla="*/ 5343939 w 5343939"/>
              <a:gd name="connsiteY2" fmla="*/ 954157 h 954157"/>
              <a:gd name="connsiteX3" fmla="*/ 0 w 5343939"/>
              <a:gd name="connsiteY3" fmla="*/ 954157 h 954157"/>
              <a:gd name="connsiteX4" fmla="*/ 0 w 5343939"/>
              <a:gd name="connsiteY4" fmla="*/ 0 h 954157"/>
              <a:gd name="connsiteX0" fmla="*/ 0 w 5343939"/>
              <a:gd name="connsiteY0" fmla="*/ 1073427 h 1073427"/>
              <a:gd name="connsiteX1" fmla="*/ 5343939 w 5343939"/>
              <a:gd name="connsiteY1" fmla="*/ 0 h 1073427"/>
              <a:gd name="connsiteX2" fmla="*/ 5343939 w 5343939"/>
              <a:gd name="connsiteY2" fmla="*/ 954157 h 1073427"/>
              <a:gd name="connsiteX3" fmla="*/ 0 w 5343939"/>
              <a:gd name="connsiteY3" fmla="*/ 954157 h 1073427"/>
              <a:gd name="connsiteX4" fmla="*/ 0 w 5343939"/>
              <a:gd name="connsiteY4" fmla="*/ 1073427 h 1073427"/>
              <a:gd name="connsiteX0" fmla="*/ 0 w 5343939"/>
              <a:gd name="connsiteY0" fmla="*/ 1073427 h 1073427"/>
              <a:gd name="connsiteX1" fmla="*/ 5343939 w 5343939"/>
              <a:gd name="connsiteY1" fmla="*/ 0 h 1073427"/>
              <a:gd name="connsiteX2" fmla="*/ 5343939 w 5343939"/>
              <a:gd name="connsiteY2" fmla="*/ 954157 h 1073427"/>
              <a:gd name="connsiteX3" fmla="*/ 0 w 5343939"/>
              <a:gd name="connsiteY3" fmla="*/ 1073426 h 1073427"/>
              <a:gd name="connsiteX4" fmla="*/ 0 w 5343939"/>
              <a:gd name="connsiteY4" fmla="*/ 1073427 h 1073427"/>
              <a:gd name="connsiteX0" fmla="*/ 0 w 5343939"/>
              <a:gd name="connsiteY0" fmla="*/ 1033671 h 1073426"/>
              <a:gd name="connsiteX1" fmla="*/ 5343939 w 5343939"/>
              <a:gd name="connsiteY1" fmla="*/ 0 h 1073426"/>
              <a:gd name="connsiteX2" fmla="*/ 5343939 w 5343939"/>
              <a:gd name="connsiteY2" fmla="*/ 954157 h 1073426"/>
              <a:gd name="connsiteX3" fmla="*/ 0 w 5343939"/>
              <a:gd name="connsiteY3" fmla="*/ 1073426 h 1073426"/>
              <a:gd name="connsiteX4" fmla="*/ 0 w 5343939"/>
              <a:gd name="connsiteY4" fmla="*/ 1033671 h 1073426"/>
              <a:gd name="connsiteX0" fmla="*/ 496956 w 5343939"/>
              <a:gd name="connsiteY0" fmla="*/ 914401 h 1073426"/>
              <a:gd name="connsiteX1" fmla="*/ 5343939 w 5343939"/>
              <a:gd name="connsiteY1" fmla="*/ 0 h 1073426"/>
              <a:gd name="connsiteX2" fmla="*/ 5343939 w 5343939"/>
              <a:gd name="connsiteY2" fmla="*/ 954157 h 1073426"/>
              <a:gd name="connsiteX3" fmla="*/ 0 w 5343939"/>
              <a:gd name="connsiteY3" fmla="*/ 1073426 h 1073426"/>
              <a:gd name="connsiteX4" fmla="*/ 496956 w 5343939"/>
              <a:gd name="connsiteY4" fmla="*/ 914401 h 1073426"/>
              <a:gd name="connsiteX0" fmla="*/ 745434 w 5343939"/>
              <a:gd name="connsiteY0" fmla="*/ 974036 h 1073426"/>
              <a:gd name="connsiteX1" fmla="*/ 5343939 w 5343939"/>
              <a:gd name="connsiteY1" fmla="*/ 0 h 1073426"/>
              <a:gd name="connsiteX2" fmla="*/ 5343939 w 5343939"/>
              <a:gd name="connsiteY2" fmla="*/ 954157 h 1073426"/>
              <a:gd name="connsiteX3" fmla="*/ 0 w 5343939"/>
              <a:gd name="connsiteY3" fmla="*/ 1073426 h 1073426"/>
              <a:gd name="connsiteX4" fmla="*/ 745434 w 5343939"/>
              <a:gd name="connsiteY4" fmla="*/ 974036 h 1073426"/>
              <a:gd name="connsiteX0" fmla="*/ 447260 w 5343939"/>
              <a:gd name="connsiteY0" fmla="*/ 954158 h 1073426"/>
              <a:gd name="connsiteX1" fmla="*/ 5343939 w 5343939"/>
              <a:gd name="connsiteY1" fmla="*/ 0 h 1073426"/>
              <a:gd name="connsiteX2" fmla="*/ 5343939 w 5343939"/>
              <a:gd name="connsiteY2" fmla="*/ 954157 h 1073426"/>
              <a:gd name="connsiteX3" fmla="*/ 0 w 5343939"/>
              <a:gd name="connsiteY3" fmla="*/ 1073426 h 1073426"/>
              <a:gd name="connsiteX4" fmla="*/ 447260 w 5343939"/>
              <a:gd name="connsiteY4" fmla="*/ 954158 h 1073426"/>
              <a:gd name="connsiteX0" fmla="*/ 0 w 4896679"/>
              <a:gd name="connsiteY0" fmla="*/ 954158 h 974035"/>
              <a:gd name="connsiteX1" fmla="*/ 4896679 w 4896679"/>
              <a:gd name="connsiteY1" fmla="*/ 0 h 974035"/>
              <a:gd name="connsiteX2" fmla="*/ 4896679 w 4896679"/>
              <a:gd name="connsiteY2" fmla="*/ 954157 h 974035"/>
              <a:gd name="connsiteX3" fmla="*/ 1 w 4896679"/>
              <a:gd name="connsiteY3" fmla="*/ 974035 h 974035"/>
              <a:gd name="connsiteX4" fmla="*/ 0 w 4896679"/>
              <a:gd name="connsiteY4" fmla="*/ 954158 h 9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79" h="974035">
                <a:moveTo>
                  <a:pt x="0" y="954158"/>
                </a:moveTo>
                <a:lnTo>
                  <a:pt x="4896679" y="0"/>
                </a:lnTo>
                <a:lnTo>
                  <a:pt x="4896679" y="954157"/>
                </a:lnTo>
                <a:lnTo>
                  <a:pt x="1" y="974035"/>
                </a:lnTo>
                <a:cubicBezTo>
                  <a:pt x="1" y="967409"/>
                  <a:pt x="0" y="960784"/>
                  <a:pt x="0" y="954158"/>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A8E6629-7C0E-4E9C-B440-F13F8E2EB51E}"/>
              </a:ext>
            </a:extLst>
          </p:cNvPr>
          <p:cNvPicPr>
            <a:picLocks noChangeAspect="1"/>
          </p:cNvPicPr>
          <p:nvPr userDrawn="1"/>
        </p:nvPicPr>
        <p:blipFill>
          <a:blip r:embed="rId2"/>
          <a:stretch>
            <a:fillRect/>
          </a:stretch>
        </p:blipFill>
        <p:spPr>
          <a:xfrm>
            <a:off x="4026558" y="3021154"/>
            <a:ext cx="4138884" cy="815692"/>
          </a:xfrm>
          <a:prstGeom prst="rect">
            <a:avLst/>
          </a:prstGeom>
        </p:spPr>
      </p:pic>
    </p:spTree>
    <p:extLst>
      <p:ext uri="{BB962C8B-B14F-4D97-AF65-F5344CB8AC3E}">
        <p14:creationId xmlns:p14="http://schemas.microsoft.com/office/powerpoint/2010/main" val="248047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_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F1888A-92CC-6F44-AB4A-46109A7029C7}"/>
              </a:ext>
            </a:extLst>
          </p:cNvPr>
          <p:cNvSpPr/>
          <p:nvPr userDrawn="1"/>
        </p:nvSpPr>
        <p:spPr>
          <a:xfrm>
            <a:off x="0" y="0"/>
            <a:ext cx="12192000" cy="69331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635F5D7-492D-0442-B20B-D7C417C5C61B}"/>
              </a:ext>
            </a:extLst>
          </p:cNvPr>
          <p:cNvSpPr/>
          <p:nvPr userDrawn="1"/>
        </p:nvSpPr>
        <p:spPr>
          <a:xfrm>
            <a:off x="0" y="-62630"/>
            <a:ext cx="8004132" cy="1605176"/>
          </a:xfrm>
          <a:custGeom>
            <a:avLst/>
            <a:gdLst>
              <a:gd name="connsiteX0" fmla="*/ 0 w 12192000"/>
              <a:gd name="connsiteY0" fmla="*/ 0 h 2445026"/>
              <a:gd name="connsiteX1" fmla="*/ 12192000 w 12192000"/>
              <a:gd name="connsiteY1" fmla="*/ 0 h 2445026"/>
              <a:gd name="connsiteX2" fmla="*/ 12192000 w 12192000"/>
              <a:gd name="connsiteY2" fmla="*/ 2445026 h 2445026"/>
              <a:gd name="connsiteX3" fmla="*/ 0 w 12192000"/>
              <a:gd name="connsiteY3" fmla="*/ 2445026 h 2445026"/>
              <a:gd name="connsiteX4" fmla="*/ 0 w 12192000"/>
              <a:gd name="connsiteY4" fmla="*/ 0 h 2445026"/>
              <a:gd name="connsiteX0" fmla="*/ 0 w 12201939"/>
              <a:gd name="connsiteY0" fmla="*/ 0 h 2445026"/>
              <a:gd name="connsiteX1" fmla="*/ 12192000 w 12201939"/>
              <a:gd name="connsiteY1" fmla="*/ 0 h 2445026"/>
              <a:gd name="connsiteX2" fmla="*/ 12201939 w 12201939"/>
              <a:gd name="connsiteY2" fmla="*/ 228600 h 2445026"/>
              <a:gd name="connsiteX3" fmla="*/ 0 w 12201939"/>
              <a:gd name="connsiteY3" fmla="*/ 2445026 h 2445026"/>
              <a:gd name="connsiteX4" fmla="*/ 0 w 12201939"/>
              <a:gd name="connsiteY4" fmla="*/ 0 h 2445026"/>
              <a:gd name="connsiteX0" fmla="*/ 0 w 12192000"/>
              <a:gd name="connsiteY0" fmla="*/ 0 h 2445026"/>
              <a:gd name="connsiteX1" fmla="*/ 12192000 w 12192000"/>
              <a:gd name="connsiteY1" fmla="*/ 0 h 2445026"/>
              <a:gd name="connsiteX2" fmla="*/ 12192000 w 12192000"/>
              <a:gd name="connsiteY2" fmla="*/ 119269 h 2445026"/>
              <a:gd name="connsiteX3" fmla="*/ 0 w 12192000"/>
              <a:gd name="connsiteY3" fmla="*/ 2445026 h 2445026"/>
              <a:gd name="connsiteX4" fmla="*/ 0 w 12192000"/>
              <a:gd name="connsiteY4" fmla="*/ 0 h 2445026"/>
              <a:gd name="connsiteX0" fmla="*/ 0 w 12192000"/>
              <a:gd name="connsiteY0" fmla="*/ 89452 h 2534478"/>
              <a:gd name="connsiteX1" fmla="*/ 12192000 w 12192000"/>
              <a:gd name="connsiteY1" fmla="*/ 89452 h 2534478"/>
              <a:gd name="connsiteX2" fmla="*/ 12182061 w 12192000"/>
              <a:gd name="connsiteY2" fmla="*/ 0 h 2534478"/>
              <a:gd name="connsiteX3" fmla="*/ 0 w 12192000"/>
              <a:gd name="connsiteY3" fmla="*/ 2534478 h 2534478"/>
              <a:gd name="connsiteX4" fmla="*/ 0 w 12192000"/>
              <a:gd name="connsiteY4" fmla="*/ 89452 h 2534478"/>
              <a:gd name="connsiteX0" fmla="*/ 0 w 12192000"/>
              <a:gd name="connsiteY0" fmla="*/ 0 h 2445026"/>
              <a:gd name="connsiteX1" fmla="*/ 12192000 w 12192000"/>
              <a:gd name="connsiteY1" fmla="*/ 0 h 2445026"/>
              <a:gd name="connsiteX2" fmla="*/ 12182061 w 12192000"/>
              <a:gd name="connsiteY2" fmla="*/ 69575 h 2445026"/>
              <a:gd name="connsiteX3" fmla="*/ 0 w 12192000"/>
              <a:gd name="connsiteY3" fmla="*/ 2445026 h 2445026"/>
              <a:gd name="connsiteX4" fmla="*/ 0 w 12192000"/>
              <a:gd name="connsiteY4" fmla="*/ 0 h 244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445026">
                <a:moveTo>
                  <a:pt x="0" y="0"/>
                </a:moveTo>
                <a:lnTo>
                  <a:pt x="12192000" y="0"/>
                </a:lnTo>
                <a:lnTo>
                  <a:pt x="12182061" y="69575"/>
                </a:lnTo>
                <a:lnTo>
                  <a:pt x="0" y="2445026"/>
                </a:lnTo>
                <a:lnTo>
                  <a:pt x="0"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5">
            <a:extLst>
              <a:ext uri="{FF2B5EF4-FFF2-40B4-BE49-F238E27FC236}">
                <a16:creationId xmlns:a16="http://schemas.microsoft.com/office/drawing/2014/main" id="{39922118-1238-D347-AC0D-8DF4B593C39D}"/>
              </a:ext>
            </a:extLst>
          </p:cNvPr>
          <p:cNvSpPr/>
          <p:nvPr userDrawn="1"/>
        </p:nvSpPr>
        <p:spPr>
          <a:xfrm>
            <a:off x="7295321" y="6021751"/>
            <a:ext cx="4896679" cy="974035"/>
          </a:xfrm>
          <a:custGeom>
            <a:avLst/>
            <a:gdLst>
              <a:gd name="connsiteX0" fmla="*/ 0 w 5343939"/>
              <a:gd name="connsiteY0" fmla="*/ 0 h 954157"/>
              <a:gd name="connsiteX1" fmla="*/ 5343939 w 5343939"/>
              <a:gd name="connsiteY1" fmla="*/ 0 h 954157"/>
              <a:gd name="connsiteX2" fmla="*/ 5343939 w 5343939"/>
              <a:gd name="connsiteY2" fmla="*/ 954157 h 954157"/>
              <a:gd name="connsiteX3" fmla="*/ 0 w 5343939"/>
              <a:gd name="connsiteY3" fmla="*/ 954157 h 954157"/>
              <a:gd name="connsiteX4" fmla="*/ 0 w 5343939"/>
              <a:gd name="connsiteY4" fmla="*/ 0 h 954157"/>
              <a:gd name="connsiteX0" fmla="*/ 0 w 5343939"/>
              <a:gd name="connsiteY0" fmla="*/ 1073427 h 1073427"/>
              <a:gd name="connsiteX1" fmla="*/ 5343939 w 5343939"/>
              <a:gd name="connsiteY1" fmla="*/ 0 h 1073427"/>
              <a:gd name="connsiteX2" fmla="*/ 5343939 w 5343939"/>
              <a:gd name="connsiteY2" fmla="*/ 954157 h 1073427"/>
              <a:gd name="connsiteX3" fmla="*/ 0 w 5343939"/>
              <a:gd name="connsiteY3" fmla="*/ 954157 h 1073427"/>
              <a:gd name="connsiteX4" fmla="*/ 0 w 5343939"/>
              <a:gd name="connsiteY4" fmla="*/ 1073427 h 1073427"/>
              <a:gd name="connsiteX0" fmla="*/ 0 w 5343939"/>
              <a:gd name="connsiteY0" fmla="*/ 1073427 h 1073427"/>
              <a:gd name="connsiteX1" fmla="*/ 5343939 w 5343939"/>
              <a:gd name="connsiteY1" fmla="*/ 0 h 1073427"/>
              <a:gd name="connsiteX2" fmla="*/ 5343939 w 5343939"/>
              <a:gd name="connsiteY2" fmla="*/ 954157 h 1073427"/>
              <a:gd name="connsiteX3" fmla="*/ 0 w 5343939"/>
              <a:gd name="connsiteY3" fmla="*/ 1073426 h 1073427"/>
              <a:gd name="connsiteX4" fmla="*/ 0 w 5343939"/>
              <a:gd name="connsiteY4" fmla="*/ 1073427 h 1073427"/>
              <a:gd name="connsiteX0" fmla="*/ 0 w 5343939"/>
              <a:gd name="connsiteY0" fmla="*/ 1033671 h 1073426"/>
              <a:gd name="connsiteX1" fmla="*/ 5343939 w 5343939"/>
              <a:gd name="connsiteY1" fmla="*/ 0 h 1073426"/>
              <a:gd name="connsiteX2" fmla="*/ 5343939 w 5343939"/>
              <a:gd name="connsiteY2" fmla="*/ 954157 h 1073426"/>
              <a:gd name="connsiteX3" fmla="*/ 0 w 5343939"/>
              <a:gd name="connsiteY3" fmla="*/ 1073426 h 1073426"/>
              <a:gd name="connsiteX4" fmla="*/ 0 w 5343939"/>
              <a:gd name="connsiteY4" fmla="*/ 1033671 h 1073426"/>
              <a:gd name="connsiteX0" fmla="*/ 496956 w 5343939"/>
              <a:gd name="connsiteY0" fmla="*/ 914401 h 1073426"/>
              <a:gd name="connsiteX1" fmla="*/ 5343939 w 5343939"/>
              <a:gd name="connsiteY1" fmla="*/ 0 h 1073426"/>
              <a:gd name="connsiteX2" fmla="*/ 5343939 w 5343939"/>
              <a:gd name="connsiteY2" fmla="*/ 954157 h 1073426"/>
              <a:gd name="connsiteX3" fmla="*/ 0 w 5343939"/>
              <a:gd name="connsiteY3" fmla="*/ 1073426 h 1073426"/>
              <a:gd name="connsiteX4" fmla="*/ 496956 w 5343939"/>
              <a:gd name="connsiteY4" fmla="*/ 914401 h 1073426"/>
              <a:gd name="connsiteX0" fmla="*/ 745434 w 5343939"/>
              <a:gd name="connsiteY0" fmla="*/ 974036 h 1073426"/>
              <a:gd name="connsiteX1" fmla="*/ 5343939 w 5343939"/>
              <a:gd name="connsiteY1" fmla="*/ 0 h 1073426"/>
              <a:gd name="connsiteX2" fmla="*/ 5343939 w 5343939"/>
              <a:gd name="connsiteY2" fmla="*/ 954157 h 1073426"/>
              <a:gd name="connsiteX3" fmla="*/ 0 w 5343939"/>
              <a:gd name="connsiteY3" fmla="*/ 1073426 h 1073426"/>
              <a:gd name="connsiteX4" fmla="*/ 745434 w 5343939"/>
              <a:gd name="connsiteY4" fmla="*/ 974036 h 1073426"/>
              <a:gd name="connsiteX0" fmla="*/ 447260 w 5343939"/>
              <a:gd name="connsiteY0" fmla="*/ 954158 h 1073426"/>
              <a:gd name="connsiteX1" fmla="*/ 5343939 w 5343939"/>
              <a:gd name="connsiteY1" fmla="*/ 0 h 1073426"/>
              <a:gd name="connsiteX2" fmla="*/ 5343939 w 5343939"/>
              <a:gd name="connsiteY2" fmla="*/ 954157 h 1073426"/>
              <a:gd name="connsiteX3" fmla="*/ 0 w 5343939"/>
              <a:gd name="connsiteY3" fmla="*/ 1073426 h 1073426"/>
              <a:gd name="connsiteX4" fmla="*/ 447260 w 5343939"/>
              <a:gd name="connsiteY4" fmla="*/ 954158 h 1073426"/>
              <a:gd name="connsiteX0" fmla="*/ 0 w 4896679"/>
              <a:gd name="connsiteY0" fmla="*/ 954158 h 974035"/>
              <a:gd name="connsiteX1" fmla="*/ 4896679 w 4896679"/>
              <a:gd name="connsiteY1" fmla="*/ 0 h 974035"/>
              <a:gd name="connsiteX2" fmla="*/ 4896679 w 4896679"/>
              <a:gd name="connsiteY2" fmla="*/ 954157 h 974035"/>
              <a:gd name="connsiteX3" fmla="*/ 1 w 4896679"/>
              <a:gd name="connsiteY3" fmla="*/ 974035 h 974035"/>
              <a:gd name="connsiteX4" fmla="*/ 0 w 4896679"/>
              <a:gd name="connsiteY4" fmla="*/ 954158 h 9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6679" h="974035">
                <a:moveTo>
                  <a:pt x="0" y="954158"/>
                </a:moveTo>
                <a:lnTo>
                  <a:pt x="4896679" y="0"/>
                </a:lnTo>
                <a:lnTo>
                  <a:pt x="4896679" y="954157"/>
                </a:lnTo>
                <a:lnTo>
                  <a:pt x="1" y="974035"/>
                </a:lnTo>
                <a:cubicBezTo>
                  <a:pt x="1" y="967409"/>
                  <a:pt x="0" y="960784"/>
                  <a:pt x="0" y="954158"/>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81C813F-F305-4A92-B4BF-6EFB13385B78}"/>
              </a:ext>
            </a:extLst>
          </p:cNvPr>
          <p:cNvPicPr>
            <a:picLocks noChangeAspect="1"/>
          </p:cNvPicPr>
          <p:nvPr userDrawn="1"/>
        </p:nvPicPr>
        <p:blipFill>
          <a:blip r:embed="rId2"/>
          <a:stretch>
            <a:fillRect/>
          </a:stretch>
        </p:blipFill>
        <p:spPr>
          <a:xfrm>
            <a:off x="4026558" y="3021154"/>
            <a:ext cx="4138884" cy="815692"/>
          </a:xfrm>
          <a:prstGeom prst="rect">
            <a:avLst/>
          </a:prstGeom>
        </p:spPr>
      </p:pic>
    </p:spTree>
    <p:extLst>
      <p:ext uri="{BB962C8B-B14F-4D97-AF65-F5344CB8AC3E}">
        <p14:creationId xmlns:p14="http://schemas.microsoft.com/office/powerpoint/2010/main" val="3758704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A8B809-1EDA-9442-B9A7-4B611ADF8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93CF36F-9C16-AF46-8DB8-4887DCAB93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02F4DB0-4292-4D49-AD00-0D0FF5428F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CBC28E-311E-AC4F-9779-669E64CCE190}" type="datetimeFigureOut">
              <a:rPr lang="en-US" smtClean="0"/>
              <a:t>11/25/2020</a:t>
            </a:fld>
            <a:endParaRPr lang="en-US"/>
          </a:p>
        </p:txBody>
      </p:sp>
      <p:sp>
        <p:nvSpPr>
          <p:cNvPr id="5" name="Footer Placeholder 4">
            <a:extLst>
              <a:ext uri="{FF2B5EF4-FFF2-40B4-BE49-F238E27FC236}">
                <a16:creationId xmlns:a16="http://schemas.microsoft.com/office/drawing/2014/main" id="{607B2A9F-C273-8B48-9322-DBAFE21F15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B1590-8128-8D4E-BAB7-3D833CFC28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21BA2-E88A-D843-8951-F1E05FAE61C3}" type="slidenum">
              <a:rPr lang="en-US" smtClean="0"/>
              <a:t>‹#›</a:t>
            </a:fld>
            <a:endParaRPr lang="en-US"/>
          </a:p>
        </p:txBody>
      </p:sp>
    </p:spTree>
    <p:extLst>
      <p:ext uri="{BB962C8B-B14F-4D97-AF65-F5344CB8AC3E}">
        <p14:creationId xmlns:p14="http://schemas.microsoft.com/office/powerpoint/2010/main" val="44561912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8" r:id="rId3"/>
    <p:sldLayoutId id="2147483652" r:id="rId4"/>
    <p:sldLayoutId id="2147483655" r:id="rId5"/>
    <p:sldLayoutId id="2147483657" r:id="rId6"/>
    <p:sldLayoutId id="2147483659" r:id="rId7"/>
    <p:sldLayoutId id="2147483661" r:id="rId8"/>
    <p:sldLayoutId id="214748366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mailto:metrohealthy@metrohealth.org" TargetMode="External"/><Relationship Id="rId3" Type="http://schemas.microsoft.com/office/2007/relationships/media" Target="../media/media14.m4a"/><Relationship Id="rId7" Type="http://schemas.openxmlformats.org/officeDocument/2006/relationships/hyperlink" Target="https://metrohealthy.metrohealth.org/"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13.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5.jpg"/><Relationship Id="rId4" Type="http://schemas.openxmlformats.org/officeDocument/2006/relationships/audio" Target="../media/media14.m4a"/><Relationship Id="rId9" Type="http://schemas.openxmlformats.org/officeDocument/2006/relationships/hyperlink" Target="https://metrohealthy.metrohealth.org/dt/v2/metroindex.asp"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15.xml"/><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8" Type="http://schemas.openxmlformats.org/officeDocument/2006/relationships/hyperlink" Target="file:///\\MHNAS01SD\Shared\HR\Benefits\Benefit%20Summaries\2020%20Benefit%20Summaries\2020%20Physician%20Benefit%20Summary%20(006).pdf" TargetMode="External"/><Relationship Id="rId3" Type="http://schemas.openxmlformats.org/officeDocument/2006/relationships/slideLayout" Target="../slideLayouts/slideLayout4.xml"/><Relationship Id="rId7" Type="http://schemas.openxmlformats.org/officeDocument/2006/relationships/hyperlink" Target="file:///\\MHNAS01SD\Shared\HR\Benefits\Benefit%20Summaries\2020%20Benefit%20Summaries\2020%20OPBA%20Patrolmen%20Benefit%20Summary%20(003).pdf"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file:///\\MHNAS01SD\Shared\HR\Benefits\Benefit%20Summaries\2020%20Benefit%20Summaries\2020%20AFSCME%20Benefit%20Summary%20(003).pdf" TargetMode="External"/><Relationship Id="rId5" Type="http://schemas.openxmlformats.org/officeDocument/2006/relationships/hyperlink" Target="file:///\\MHNAS01SD\Shared\HR\Benefits\Benefit%20Summaries\2020%20Benefit%20Summaries\2020%20Non-Barg%20Benefit%20Summary%20(002).pdf" TargetMode="External"/><Relationship Id="rId10" Type="http://schemas.openxmlformats.org/officeDocument/2006/relationships/image" Target="../media/image3.png"/><Relationship Id="rId4" Type="http://schemas.openxmlformats.org/officeDocument/2006/relationships/notesSlide" Target="../notesSlides/notesSlide16.xml"/><Relationship Id="rId9" Type="http://schemas.openxmlformats.org/officeDocument/2006/relationships/hyperlink" Target="https://metrohealthmiv.sharepoint.com/HR/Benefits/Pages/BenefitsByPlan.aspx"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hyperlink" Target="mailto:ebenefits@metrohealth.org"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media/image4.emf"/><Relationship Id="rId2" Type="http://schemas.microsoft.com/office/2007/relationships/media" Target="../media/media3.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EC54D-3C76-5545-ADF3-21AA0E9984D8}"/>
              </a:ext>
            </a:extLst>
          </p:cNvPr>
          <p:cNvSpPr>
            <a:spLocks noGrp="1"/>
          </p:cNvSpPr>
          <p:nvPr>
            <p:ph type="ctrTitle"/>
          </p:nvPr>
        </p:nvSpPr>
        <p:spPr>
          <a:xfrm>
            <a:off x="1527717" y="3053919"/>
            <a:ext cx="9144000" cy="1020158"/>
          </a:xfrm>
        </p:spPr>
        <p:txBody>
          <a:bodyPr>
            <a:normAutofit/>
          </a:bodyPr>
          <a:lstStyle/>
          <a:p>
            <a:r>
              <a:rPr lang="en-US" sz="3200" dirty="0">
                <a:latin typeface="Arial Narrow" panose="020B0606020202030204" pitchFamily="34" charset="0"/>
              </a:rPr>
              <a:t>The MetroHealth System</a:t>
            </a:r>
            <a:br>
              <a:rPr lang="en-US" sz="2800" dirty="0">
                <a:latin typeface="Arial Narrow" panose="020B0606020202030204" pitchFamily="34" charset="0"/>
              </a:rPr>
            </a:br>
            <a:r>
              <a:rPr lang="en-US" sz="3200" dirty="0">
                <a:latin typeface="Arial Narrow" panose="020B0606020202030204" pitchFamily="34" charset="0"/>
              </a:rPr>
              <a:t>Understanding your Benefits </a:t>
            </a:r>
            <a:endParaRPr lang="en-US" sz="2800" dirty="0">
              <a:latin typeface="Arial Narrow" panose="020B0606020202030204" pitchFamily="34" charset="0"/>
            </a:endParaRPr>
          </a:p>
        </p:txBody>
      </p:sp>
      <p:sp>
        <p:nvSpPr>
          <p:cNvPr id="4" name="Rectangle 3">
            <a:extLst>
              <a:ext uri="{FF2B5EF4-FFF2-40B4-BE49-F238E27FC236}">
                <a16:creationId xmlns:a16="http://schemas.microsoft.com/office/drawing/2014/main" id="{C4EFA81D-F4A1-4450-973F-FA4B93320765}"/>
              </a:ext>
            </a:extLst>
          </p:cNvPr>
          <p:cNvSpPr/>
          <p:nvPr/>
        </p:nvSpPr>
        <p:spPr>
          <a:xfrm>
            <a:off x="10857649" y="366391"/>
            <a:ext cx="1071127" cy="369332"/>
          </a:xfrm>
          <a:prstGeom prst="rect">
            <a:avLst/>
          </a:prstGeom>
        </p:spPr>
        <p:txBody>
          <a:bodyPr wrap="none">
            <a:spAutoFit/>
          </a:bodyPr>
          <a:lstStyle/>
          <a:p>
            <a:r>
              <a:rPr lang="en-US" dirty="0">
                <a:latin typeface="Arial Narrow" panose="020B0606020202030204" pitchFamily="34" charset="0"/>
              </a:rPr>
              <a:t>Play audio</a:t>
            </a:r>
          </a:p>
        </p:txBody>
      </p:sp>
      <p:pic>
        <p:nvPicPr>
          <p:cNvPr id="10" name="Recorded Sound">
            <a:hlinkClick r:id="" action="ppaction://media"/>
            <a:extLst>
              <a:ext uri="{FF2B5EF4-FFF2-40B4-BE49-F238E27FC236}">
                <a16:creationId xmlns:a16="http://schemas.microsoft.com/office/drawing/2014/main" id="{EA6F26D2-E543-4CFF-AD5A-CFD7CABA51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412" y="932793"/>
            <a:ext cx="609600" cy="609600"/>
          </a:xfrm>
          <a:prstGeom prst="rect">
            <a:avLst/>
          </a:prstGeom>
        </p:spPr>
      </p:pic>
    </p:spTree>
    <p:extLst>
      <p:ext uri="{BB962C8B-B14F-4D97-AF65-F5344CB8AC3E}">
        <p14:creationId xmlns:p14="http://schemas.microsoft.com/office/powerpoint/2010/main" val="335563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5D241988-8860-4F9A-8B83-321BC634CFC5}"/>
              </a:ext>
            </a:extLst>
          </p:cNvPr>
          <p:cNvSpPr txBox="1">
            <a:spLocks/>
          </p:cNvSpPr>
          <p:nvPr/>
        </p:nvSpPr>
        <p:spPr>
          <a:xfrm>
            <a:off x="3457575" y="242014"/>
            <a:ext cx="5276850" cy="6321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accent2"/>
                </a:solidFill>
                <a:latin typeface="Arial Narrow" panose="020B0606020202030204" pitchFamily="34" charset="0"/>
              </a:rPr>
              <a:t>Life Insurance</a:t>
            </a:r>
          </a:p>
        </p:txBody>
      </p:sp>
      <p:graphicFrame>
        <p:nvGraphicFramePr>
          <p:cNvPr id="5" name="Table 4">
            <a:extLst>
              <a:ext uri="{FF2B5EF4-FFF2-40B4-BE49-F238E27FC236}">
                <a16:creationId xmlns:a16="http://schemas.microsoft.com/office/drawing/2014/main" id="{6D8E77CF-4049-4A20-913B-E36B7C2614C6}"/>
              </a:ext>
            </a:extLst>
          </p:cNvPr>
          <p:cNvGraphicFramePr>
            <a:graphicFrameLocks noGrp="1"/>
          </p:cNvGraphicFramePr>
          <p:nvPr>
            <p:extLst>
              <p:ext uri="{D42A27DB-BD31-4B8C-83A1-F6EECF244321}">
                <p14:modId xmlns:p14="http://schemas.microsoft.com/office/powerpoint/2010/main" val="3917878043"/>
              </p:ext>
            </p:extLst>
          </p:nvPr>
        </p:nvGraphicFramePr>
        <p:xfrm>
          <a:off x="1367161" y="980510"/>
          <a:ext cx="9836459" cy="3946598"/>
        </p:xfrm>
        <a:graphic>
          <a:graphicData uri="http://schemas.openxmlformats.org/drawingml/2006/table">
            <a:tbl>
              <a:tblPr firstRow="1" bandRow="1">
                <a:effectLst>
                  <a:outerShdw blurRad="50800" dist="38100" dir="16200000" rotWithShape="0">
                    <a:prstClr val="black">
                      <a:alpha val="40000"/>
                    </a:prstClr>
                  </a:outerShdw>
                </a:effectLst>
                <a:tableStyleId>{5C22544A-7EE6-4342-B048-85BDC9FD1C3A}</a:tableStyleId>
              </a:tblPr>
              <a:tblGrid>
                <a:gridCol w="2810417">
                  <a:extLst>
                    <a:ext uri="{9D8B030D-6E8A-4147-A177-3AD203B41FA5}">
                      <a16:colId xmlns:a16="http://schemas.microsoft.com/office/drawing/2014/main" val="20000"/>
                    </a:ext>
                  </a:extLst>
                </a:gridCol>
                <a:gridCol w="3503898">
                  <a:extLst>
                    <a:ext uri="{9D8B030D-6E8A-4147-A177-3AD203B41FA5}">
                      <a16:colId xmlns:a16="http://schemas.microsoft.com/office/drawing/2014/main" val="20001"/>
                    </a:ext>
                  </a:extLst>
                </a:gridCol>
                <a:gridCol w="3522144">
                  <a:extLst>
                    <a:ext uri="{9D8B030D-6E8A-4147-A177-3AD203B41FA5}">
                      <a16:colId xmlns:a16="http://schemas.microsoft.com/office/drawing/2014/main" val="20002"/>
                    </a:ext>
                  </a:extLst>
                </a:gridCol>
              </a:tblGrid>
              <a:tr h="690655">
                <a:tc>
                  <a:txBody>
                    <a:bodyPr/>
                    <a:lstStyle/>
                    <a:p>
                      <a:pPr algn="ctr"/>
                      <a:r>
                        <a:rPr lang="en-US" sz="18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Non-Barg/OPBA </a:t>
                      </a:r>
                    </a:p>
                    <a:p>
                      <a:pPr algn="ctr"/>
                      <a:r>
                        <a:rPr lang="en-US" sz="18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60+ hours bi-weekly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AFSCME </a:t>
                      </a:r>
                    </a:p>
                    <a:p>
                      <a:pPr algn="ctr"/>
                      <a:r>
                        <a:rPr lang="en-US" sz="18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60+ hours bi-weekly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86649">
                <a:tc>
                  <a:txBody>
                    <a:bodyPr/>
                    <a:lstStyle/>
                    <a:p>
                      <a:r>
                        <a:rPr lang="en-US" sz="1600" b="1" dirty="0">
                          <a:latin typeface="Arial Narrow" panose="020B0606020202030204" pitchFamily="34" charset="0"/>
                          <a:cs typeface="Arial" panose="020B0604020202020204" pitchFamily="34" charset="0"/>
                        </a:rPr>
                        <a:t>Basic Life Insurance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latin typeface="Arial Narrow" panose="020B0606020202030204" pitchFamily="34" charset="0"/>
                          <a:cs typeface="Arial" panose="020B0604020202020204" pitchFamily="34" charset="0"/>
                        </a:rPr>
                        <a:t>Employer paid</a:t>
                      </a:r>
                    </a:p>
                    <a:p>
                      <a:pPr algn="ctr"/>
                      <a:r>
                        <a:rPr lang="en-US" sz="1600" b="1" dirty="0">
                          <a:latin typeface="Arial Narrow" panose="020B0606020202030204" pitchFamily="34" charset="0"/>
                          <a:cs typeface="Arial" panose="020B0604020202020204" pitchFamily="34" charset="0"/>
                        </a:rPr>
                        <a:t>1.5x</a:t>
                      </a:r>
                      <a:r>
                        <a:rPr lang="en-US" sz="1600" b="1" baseline="0" dirty="0">
                          <a:latin typeface="Arial Narrow" panose="020B0606020202030204" pitchFamily="34" charset="0"/>
                          <a:cs typeface="Arial" panose="020B0604020202020204" pitchFamily="34" charset="0"/>
                        </a:rPr>
                        <a:t> base annual salary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latin typeface="Arial Narrow" panose="020B0606020202030204" pitchFamily="34" charset="0"/>
                          <a:cs typeface="Arial" panose="020B0604020202020204" pitchFamily="34" charset="0"/>
                        </a:rPr>
                        <a:t>Provided through AFSCME Care 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86649">
                <a:tc>
                  <a:txBody>
                    <a:bodyPr/>
                    <a:lstStyle/>
                    <a:p>
                      <a:r>
                        <a:rPr lang="en-US" sz="1600" b="0" dirty="0">
                          <a:latin typeface="Arial Narrow" panose="020B0606020202030204" pitchFamily="34" charset="0"/>
                          <a:cs typeface="Arial" panose="020B0604020202020204" pitchFamily="34" charset="0"/>
                        </a:rPr>
                        <a:t>Optional Coverage:</a:t>
                      </a:r>
                    </a:p>
                    <a:p>
                      <a:r>
                        <a:rPr lang="en-US" sz="1600" b="0" dirty="0">
                          <a:latin typeface="Arial Narrow" panose="020B0606020202030204" pitchFamily="34" charset="0"/>
                          <a:cs typeface="Arial" panose="020B0604020202020204" pitchFamily="34" charset="0"/>
                        </a:rPr>
                        <a:t>Supplemental Life/AD&amp;D</a:t>
                      </a:r>
                      <a:endParaRPr lang="en-US" sz="1600" b="0" baseline="0" dirty="0">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dirty="0">
                          <a:latin typeface="Arial Narrow" panose="020B0606020202030204" pitchFamily="34" charset="0"/>
                          <a:cs typeface="Arial" panose="020B0604020202020204" pitchFamily="34" charset="0"/>
                        </a:rPr>
                        <a:t>Employee Paid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Narrow" panose="020B0606020202030204" pitchFamily="34" charset="0"/>
                          <a:cs typeface="Arial" panose="020B0604020202020204" pitchFamily="34" charset="0"/>
                        </a:rPr>
                        <a:t>Options: 1x or 2x base annual salary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dirty="0">
                          <a:latin typeface="Arial Narrow" panose="020B0606020202030204" pitchFamily="34" charset="0"/>
                          <a:cs typeface="Arial" panose="020B0604020202020204" pitchFamily="34" charset="0"/>
                        </a:rPr>
                        <a:t>Employee Paid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Narrow" panose="020B0606020202030204" pitchFamily="34" charset="0"/>
                          <a:cs typeface="Arial" panose="020B0604020202020204" pitchFamily="34" charset="0"/>
                        </a:rPr>
                        <a:t>Options: 1x or 2x base annual salary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82645">
                <a:tc>
                  <a:txBody>
                    <a:bodyPr/>
                    <a:lstStyle/>
                    <a:p>
                      <a:r>
                        <a:rPr lang="en-US" sz="1600" b="0" dirty="0">
                          <a:latin typeface="Arial Narrow" panose="020B0606020202030204" pitchFamily="34" charset="0"/>
                          <a:cs typeface="Arial" panose="020B0604020202020204" pitchFamily="34" charset="0"/>
                        </a:rPr>
                        <a:t>Optional Coverage:</a:t>
                      </a:r>
                    </a:p>
                    <a:p>
                      <a:r>
                        <a:rPr lang="en-US" sz="1600" b="0" dirty="0">
                          <a:latin typeface="Arial Narrow" panose="020B0606020202030204" pitchFamily="34" charset="0"/>
                          <a:cs typeface="Arial" panose="020B0604020202020204" pitchFamily="34" charset="0"/>
                        </a:rPr>
                        <a:t>Dependent</a:t>
                      </a:r>
                      <a:r>
                        <a:rPr lang="en-US" sz="1600" b="0" baseline="0" dirty="0">
                          <a:latin typeface="Arial Narrow" panose="020B0606020202030204" pitchFamily="34" charset="0"/>
                          <a:cs typeface="Arial" panose="020B0604020202020204" pitchFamily="34" charset="0"/>
                        </a:rPr>
                        <a:t> Life</a:t>
                      </a:r>
                    </a:p>
                    <a:p>
                      <a:r>
                        <a:rPr lang="en-US" sz="1600" b="0" baseline="0" dirty="0">
                          <a:latin typeface="Arial Narrow" panose="020B0606020202030204" pitchFamily="34" charset="0"/>
                          <a:cs typeface="Arial" panose="020B0604020202020204" pitchFamily="34" charset="0"/>
                        </a:rPr>
                        <a:t>(Spouse, Children to age 26)</a:t>
                      </a:r>
                      <a:endParaRPr lang="en-US" sz="1600" b="0" dirty="0">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dirty="0">
                          <a:latin typeface="Arial Narrow" panose="020B0606020202030204" pitchFamily="34" charset="0"/>
                          <a:cs typeface="Arial" panose="020B0604020202020204" pitchFamily="34" charset="0"/>
                        </a:rPr>
                        <a:t>Employee Paid</a:t>
                      </a:r>
                    </a:p>
                    <a:p>
                      <a:pPr algn="ctr"/>
                      <a:r>
                        <a:rPr lang="en-US" sz="1600" b="0" baseline="0" dirty="0">
                          <a:latin typeface="Arial Narrow" panose="020B0606020202030204" pitchFamily="34" charset="0"/>
                          <a:cs typeface="Arial" panose="020B0604020202020204" pitchFamily="34" charset="0"/>
                        </a:rPr>
                        <a:t>4 options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dirty="0">
                          <a:latin typeface="Arial Narrow" panose="020B0606020202030204" pitchFamily="34" charset="0"/>
                          <a:cs typeface="Arial" panose="020B0604020202020204" pitchFamily="34" charset="0"/>
                        </a:rPr>
                        <a:t>Employee Paid</a:t>
                      </a:r>
                    </a:p>
                    <a:p>
                      <a:pPr algn="ctr"/>
                      <a:r>
                        <a:rPr lang="en-US" sz="1600" b="0" baseline="0" dirty="0">
                          <a:latin typeface="Arial Narrow" panose="020B0606020202030204" pitchFamily="34" charset="0"/>
                          <a:cs typeface="Arial" panose="020B0604020202020204" pitchFamily="34" charset="0"/>
                        </a:rPr>
                        <a:t>4 options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6" name="TextBox 2">
            <a:extLst>
              <a:ext uri="{FF2B5EF4-FFF2-40B4-BE49-F238E27FC236}">
                <a16:creationId xmlns:a16="http://schemas.microsoft.com/office/drawing/2014/main" id="{55DED659-6AEF-4E21-851C-FDB20F9CCA42}"/>
              </a:ext>
            </a:extLst>
          </p:cNvPr>
          <p:cNvSpPr txBox="1">
            <a:spLocks noChangeArrowheads="1"/>
          </p:cNvSpPr>
          <p:nvPr/>
        </p:nvSpPr>
        <p:spPr bwMode="auto">
          <a:xfrm>
            <a:off x="2400299" y="5258967"/>
            <a:ext cx="7391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fontAlgn="base">
              <a:spcBef>
                <a:spcPct val="0"/>
              </a:spcBef>
              <a:spcAft>
                <a:spcPct val="0"/>
              </a:spcAft>
            </a:pPr>
            <a:r>
              <a:rPr lang="en-US" sz="1500" b="1" dirty="0">
                <a:solidFill>
                  <a:srgbClr val="000000"/>
                </a:solidFill>
                <a:latin typeface="Arial Narrow" panose="020B0606020202030204" pitchFamily="34" charset="0"/>
                <a:cs typeface="Arial" pitchFamily="34" charset="0"/>
              </a:rPr>
              <a:t>NOTE:</a:t>
            </a:r>
          </a:p>
          <a:p>
            <a:pPr marL="285750" indent="-285750" fontAlgn="base">
              <a:spcBef>
                <a:spcPct val="0"/>
              </a:spcBef>
              <a:spcAft>
                <a:spcPct val="0"/>
              </a:spcAft>
              <a:buFont typeface="Arial" panose="020B0604020202020204" pitchFamily="34" charset="0"/>
              <a:buChar char="•"/>
            </a:pPr>
            <a:r>
              <a:rPr lang="en-US" sz="1500" b="1" dirty="0">
                <a:solidFill>
                  <a:srgbClr val="000000"/>
                </a:solidFill>
                <a:latin typeface="Arial Narrow" panose="020B0606020202030204" pitchFamily="34" charset="0"/>
                <a:cs typeface="Arial" pitchFamily="34" charset="0"/>
              </a:rPr>
              <a:t>If you waive optional Supplemental and/or Dependent Life Insurance now, Evidence of Insurability (Health Questionnaire) will be required in the future.</a:t>
            </a:r>
          </a:p>
          <a:p>
            <a:pPr marL="285750" lvl="0" indent="-285750" fontAlgn="base">
              <a:spcBef>
                <a:spcPct val="0"/>
              </a:spcBef>
              <a:spcAft>
                <a:spcPct val="0"/>
              </a:spcAft>
              <a:buFont typeface="Arial" panose="020B0604020202020204" pitchFamily="34" charset="0"/>
              <a:buChar char="•"/>
            </a:pPr>
            <a:r>
              <a:rPr lang="en-US" sz="1500" b="1" dirty="0">
                <a:solidFill>
                  <a:srgbClr val="000000"/>
                </a:solidFill>
                <a:latin typeface="Arial Narrow" panose="020B0606020202030204" pitchFamily="34" charset="0"/>
                <a:cs typeface="Arial" pitchFamily="34" charset="0"/>
              </a:rPr>
              <a:t>Salary over $100K requires Evidence of Insurability for 2 times coverage election</a:t>
            </a:r>
          </a:p>
        </p:txBody>
      </p:sp>
      <p:pic>
        <p:nvPicPr>
          <p:cNvPr id="7" name="Recorded Sound">
            <a:hlinkClick r:id="" action="ppaction://media"/>
            <a:extLst>
              <a:ext uri="{FF2B5EF4-FFF2-40B4-BE49-F238E27FC236}">
                <a16:creationId xmlns:a16="http://schemas.microsoft.com/office/drawing/2014/main" id="{1BC9D6C0-27F0-4B33-8E1B-C4659FF1C3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8512" y="443457"/>
            <a:ext cx="609600" cy="609600"/>
          </a:xfrm>
          <a:prstGeom prst="rect">
            <a:avLst/>
          </a:prstGeom>
        </p:spPr>
      </p:pic>
      <p:sp>
        <p:nvSpPr>
          <p:cNvPr id="3" name="Rectangle 2">
            <a:extLst>
              <a:ext uri="{FF2B5EF4-FFF2-40B4-BE49-F238E27FC236}">
                <a16:creationId xmlns:a16="http://schemas.microsoft.com/office/drawing/2014/main" id="{E62635A1-4D26-4546-A3C4-D26A4DF7312E}"/>
              </a:ext>
            </a:extLst>
          </p:cNvPr>
          <p:cNvSpPr/>
          <p:nvPr/>
        </p:nvSpPr>
        <p:spPr>
          <a:xfrm>
            <a:off x="10817749" y="57348"/>
            <a:ext cx="1071127" cy="369332"/>
          </a:xfrm>
          <a:prstGeom prst="rect">
            <a:avLst/>
          </a:prstGeom>
        </p:spPr>
        <p:txBody>
          <a:bodyPr wrap="none">
            <a:spAutoFit/>
          </a:bodyPr>
          <a:lstStyle/>
          <a:p>
            <a:r>
              <a:rPr lang="en-US" dirty="0">
                <a:latin typeface="Arial Narrow" panose="020B0606020202030204" pitchFamily="34" charset="0"/>
              </a:rPr>
              <a:t>Play audio</a:t>
            </a:r>
          </a:p>
        </p:txBody>
      </p:sp>
    </p:spTree>
    <p:extLst>
      <p:ext uri="{BB962C8B-B14F-4D97-AF65-F5344CB8AC3E}">
        <p14:creationId xmlns:p14="http://schemas.microsoft.com/office/powerpoint/2010/main" val="3392562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5D241988-8860-4F9A-8B83-321BC634CFC5}"/>
              </a:ext>
            </a:extLst>
          </p:cNvPr>
          <p:cNvSpPr txBox="1">
            <a:spLocks/>
          </p:cNvSpPr>
          <p:nvPr/>
        </p:nvSpPr>
        <p:spPr>
          <a:xfrm>
            <a:off x="891928" y="659000"/>
            <a:ext cx="5276850" cy="6321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accent2"/>
                </a:solidFill>
                <a:latin typeface="Arial Narrow" panose="020B0606020202030204" pitchFamily="34" charset="0"/>
              </a:rPr>
              <a:t>Short-Term Disability</a:t>
            </a:r>
          </a:p>
        </p:txBody>
      </p:sp>
      <p:graphicFrame>
        <p:nvGraphicFramePr>
          <p:cNvPr id="7" name="Table 6">
            <a:extLst>
              <a:ext uri="{FF2B5EF4-FFF2-40B4-BE49-F238E27FC236}">
                <a16:creationId xmlns:a16="http://schemas.microsoft.com/office/drawing/2014/main" id="{9E68BCE3-76A6-4885-B8CF-9819E57B1043}"/>
              </a:ext>
            </a:extLst>
          </p:cNvPr>
          <p:cNvGraphicFramePr>
            <a:graphicFrameLocks noGrp="1"/>
          </p:cNvGraphicFramePr>
          <p:nvPr>
            <p:extLst>
              <p:ext uri="{D42A27DB-BD31-4B8C-83A1-F6EECF244321}">
                <p14:modId xmlns:p14="http://schemas.microsoft.com/office/powerpoint/2010/main" val="433239035"/>
              </p:ext>
            </p:extLst>
          </p:nvPr>
        </p:nvGraphicFramePr>
        <p:xfrm>
          <a:off x="383175" y="1194204"/>
          <a:ext cx="6088645" cy="2968014"/>
        </p:xfrm>
        <a:graphic>
          <a:graphicData uri="http://schemas.openxmlformats.org/drawingml/2006/table">
            <a:tbl>
              <a:tblPr firstRow="1" bandRow="1">
                <a:effectLst>
                  <a:outerShdw blurRad="50800" dist="38100" dir="18900000" algn="bl" rotWithShape="0">
                    <a:prstClr val="black">
                      <a:alpha val="40000"/>
                    </a:prstClr>
                  </a:outerShdw>
                </a:effectLst>
                <a:tableStyleId>{5C22544A-7EE6-4342-B048-85BDC9FD1C3A}</a:tableStyleId>
              </a:tblPr>
              <a:tblGrid>
                <a:gridCol w="1950701">
                  <a:extLst>
                    <a:ext uri="{9D8B030D-6E8A-4147-A177-3AD203B41FA5}">
                      <a16:colId xmlns:a16="http://schemas.microsoft.com/office/drawing/2014/main" val="20000"/>
                    </a:ext>
                  </a:extLst>
                </a:gridCol>
                <a:gridCol w="2211158">
                  <a:extLst>
                    <a:ext uri="{9D8B030D-6E8A-4147-A177-3AD203B41FA5}">
                      <a16:colId xmlns:a16="http://schemas.microsoft.com/office/drawing/2014/main" val="20001"/>
                    </a:ext>
                  </a:extLst>
                </a:gridCol>
                <a:gridCol w="1926786">
                  <a:extLst>
                    <a:ext uri="{9D8B030D-6E8A-4147-A177-3AD203B41FA5}">
                      <a16:colId xmlns:a16="http://schemas.microsoft.com/office/drawing/2014/main" val="20002"/>
                    </a:ext>
                  </a:extLst>
                </a:gridCol>
              </a:tblGrid>
              <a:tr h="502925">
                <a:tc>
                  <a:txBody>
                    <a:bodyPr/>
                    <a:lstStyle/>
                    <a:p>
                      <a:pPr algn="ctr"/>
                      <a:r>
                        <a:rPr lang="en-US" sz="1800" dirty="0">
                          <a:effectLst>
                            <a:outerShdw blurRad="38100" dist="38100" dir="2700000" algn="tl">
                              <a:srgbClr val="000000">
                                <a:alpha val="43137"/>
                              </a:srgbClr>
                            </a:outerShdw>
                          </a:effectLst>
                          <a:latin typeface="Arial Narrow" panose="020B0606020202030204" pitchFamily="34" charset="0"/>
                        </a:rPr>
                        <a:t>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effectLst>
                            <a:outerShdw blurRad="38100" dist="38100" dir="2700000" algn="tl">
                              <a:srgbClr val="000000">
                                <a:alpha val="43137"/>
                              </a:srgbClr>
                            </a:outerShdw>
                          </a:effectLst>
                          <a:latin typeface="Arial Narrow" panose="020B0606020202030204" pitchFamily="34" charset="0"/>
                        </a:rPr>
                        <a:t>Option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effectLst>
                            <a:outerShdw blurRad="38100" dist="38100" dir="2700000" algn="tl">
                              <a:srgbClr val="000000">
                                <a:alpha val="43137"/>
                              </a:srgbClr>
                            </a:outerShdw>
                          </a:effectLst>
                          <a:latin typeface="Arial Narrow" panose="020B0606020202030204" pitchFamily="34" charset="0"/>
                        </a:rPr>
                        <a:t>Option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2925">
                <a:tc>
                  <a:txBody>
                    <a:bodyPr/>
                    <a:lstStyle/>
                    <a:p>
                      <a:r>
                        <a:rPr lang="en-US" sz="1600" b="1" dirty="0">
                          <a:latin typeface="Arial Narrow" panose="020B0606020202030204" pitchFamily="34" charset="0"/>
                        </a:rPr>
                        <a:t>Waiting</a:t>
                      </a:r>
                      <a:r>
                        <a:rPr lang="en-US" sz="1600" b="1" baseline="0" dirty="0">
                          <a:latin typeface="Arial Narrow" panose="020B0606020202030204" pitchFamily="34" charset="0"/>
                        </a:rPr>
                        <a:t> Period</a:t>
                      </a:r>
                      <a:endParaRPr lang="en-US" sz="16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baseline="0" dirty="0">
                          <a:latin typeface="Arial Narrow" panose="020B0606020202030204" pitchFamily="34" charset="0"/>
                        </a:rPr>
                        <a:t>14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latin typeface="Arial Narrow" panose="020B0606020202030204" pitchFamily="34" charset="0"/>
                        </a:rPr>
                        <a:t>29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02925">
                <a:tc>
                  <a:txBody>
                    <a:bodyPr/>
                    <a:lstStyle/>
                    <a:p>
                      <a:r>
                        <a:rPr lang="en-US" sz="1600" b="1" dirty="0">
                          <a:latin typeface="Arial Narrow" panose="020B0606020202030204" pitchFamily="34" charset="0"/>
                        </a:rPr>
                        <a:t>Benefit Start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baseline="0" dirty="0">
                          <a:latin typeface="Arial Narrow" panose="020B0606020202030204" pitchFamily="34" charset="0"/>
                        </a:rPr>
                        <a:t>15</a:t>
                      </a:r>
                      <a:r>
                        <a:rPr lang="en-US" sz="1600" b="1" baseline="30000" dirty="0">
                          <a:latin typeface="Arial Narrow" panose="020B0606020202030204" pitchFamily="34" charset="0"/>
                        </a:rPr>
                        <a:t>th</a:t>
                      </a:r>
                      <a:r>
                        <a:rPr lang="en-US" sz="1600" b="1" baseline="0" dirty="0">
                          <a:latin typeface="Arial Narrow" panose="020B0606020202030204" pitchFamily="34" charset="0"/>
                        </a:rPr>
                        <a:t>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Arial Narrow" panose="020B0606020202030204" pitchFamily="34" charset="0"/>
                        </a:rPr>
                        <a:t>30</a:t>
                      </a:r>
                      <a:r>
                        <a:rPr lang="en-US" sz="1600" b="1" baseline="30000" dirty="0">
                          <a:latin typeface="Arial Narrow" panose="020B0606020202030204" pitchFamily="34" charset="0"/>
                        </a:rPr>
                        <a:t>th</a:t>
                      </a:r>
                      <a:r>
                        <a:rPr lang="en-US" sz="1600" b="1" dirty="0">
                          <a:latin typeface="Arial Narrow" panose="020B0606020202030204" pitchFamily="34" charset="0"/>
                        </a:rPr>
                        <a:t>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80119">
                <a:tc>
                  <a:txBody>
                    <a:bodyPr/>
                    <a:lstStyle/>
                    <a:p>
                      <a:r>
                        <a:rPr lang="en-US" sz="1600" b="1" dirty="0">
                          <a:latin typeface="Arial Narrow" panose="020B0606020202030204" pitchFamily="34" charset="0"/>
                        </a:rPr>
                        <a:t>Weekly Benefit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baseline="0" dirty="0">
                          <a:latin typeface="Arial Narrow" panose="020B0606020202030204" pitchFamily="34" charset="0"/>
                        </a:rPr>
                        <a:t>60% of salary, $2,500 weekly maximum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baseline="0" dirty="0">
                          <a:latin typeface="Arial Narrow" panose="020B0606020202030204" pitchFamily="34" charset="0"/>
                        </a:rPr>
                        <a:t>60% of salary,  $2,500 weekly maximum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02925">
                <a:tc>
                  <a:txBody>
                    <a:bodyPr/>
                    <a:lstStyle/>
                    <a:p>
                      <a:r>
                        <a:rPr lang="en-US" sz="1600" b="1" dirty="0">
                          <a:latin typeface="Arial Narrow" panose="020B0606020202030204" pitchFamily="34" charset="0"/>
                        </a:rPr>
                        <a:t>Maximum Benefit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baseline="0" dirty="0">
                          <a:latin typeface="Arial Narrow" panose="020B0606020202030204" pitchFamily="34" charset="0"/>
                        </a:rPr>
                        <a:t>11 weeks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baseline="0" dirty="0">
                          <a:latin typeface="Arial Narrow" panose="020B0606020202030204" pitchFamily="34" charset="0"/>
                        </a:rPr>
                        <a:t>9 weeks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8" name="TextBox 2">
            <a:extLst>
              <a:ext uri="{FF2B5EF4-FFF2-40B4-BE49-F238E27FC236}">
                <a16:creationId xmlns:a16="http://schemas.microsoft.com/office/drawing/2014/main" id="{CA28F9F0-1225-42D4-93FA-B655C296AD83}"/>
              </a:ext>
            </a:extLst>
          </p:cNvPr>
          <p:cNvSpPr txBox="1">
            <a:spLocks noChangeArrowheads="1"/>
          </p:cNvSpPr>
          <p:nvPr/>
        </p:nvSpPr>
        <p:spPr bwMode="auto">
          <a:xfrm>
            <a:off x="297441" y="4426675"/>
            <a:ext cx="1020484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marL="285750" indent="-285750" fontAlgn="base">
              <a:spcBef>
                <a:spcPct val="0"/>
              </a:spcBef>
              <a:spcAft>
                <a:spcPct val="0"/>
              </a:spcAft>
              <a:buFont typeface="Arial" panose="020B0604020202020204" pitchFamily="34" charset="0"/>
              <a:buChar char="•"/>
            </a:pPr>
            <a:r>
              <a:rPr lang="en-US" sz="1600" dirty="0">
                <a:solidFill>
                  <a:srgbClr val="000000"/>
                </a:solidFill>
                <a:latin typeface="Arial Narrow" panose="020B0606020202030204" pitchFamily="34" charset="0"/>
                <a:cs typeface="Arial" pitchFamily="34" charset="0"/>
              </a:rPr>
              <a:t>Optional coverage – </a:t>
            </a:r>
            <a:r>
              <a:rPr lang="en-US" sz="1600" b="1" u="sng" dirty="0">
                <a:solidFill>
                  <a:srgbClr val="FF0000"/>
                </a:solidFill>
                <a:latin typeface="Arial Narrow" panose="020B0606020202030204" pitchFamily="34" charset="0"/>
                <a:cs typeface="Arial" pitchFamily="34" charset="0"/>
              </a:rPr>
              <a:t>employee paid</a:t>
            </a:r>
          </a:p>
          <a:p>
            <a:pPr marL="285750" indent="-285750" fontAlgn="base">
              <a:spcBef>
                <a:spcPct val="0"/>
              </a:spcBef>
              <a:spcAft>
                <a:spcPct val="0"/>
              </a:spcAft>
              <a:buFont typeface="Arial" panose="020B0604020202020204" pitchFamily="34" charset="0"/>
              <a:buChar char="•"/>
            </a:pPr>
            <a:r>
              <a:rPr lang="en-US" sz="1600" b="1" dirty="0">
                <a:solidFill>
                  <a:srgbClr val="000000"/>
                </a:solidFill>
                <a:latin typeface="Arial Narrow" panose="020B0606020202030204" pitchFamily="34" charset="0"/>
                <a:cs typeface="Arial" pitchFamily="34" charset="0"/>
              </a:rPr>
              <a:t>Guaranteed Issue if you enroll at time of hire</a:t>
            </a:r>
          </a:p>
          <a:p>
            <a:pPr marL="285750" indent="-285750" fontAlgn="base">
              <a:spcBef>
                <a:spcPct val="0"/>
              </a:spcBef>
              <a:spcAft>
                <a:spcPct val="0"/>
              </a:spcAft>
              <a:buFont typeface="Arial" panose="020B0604020202020204" pitchFamily="34" charset="0"/>
              <a:buChar char="•"/>
            </a:pPr>
            <a:r>
              <a:rPr lang="en-US" sz="1600" dirty="0">
                <a:solidFill>
                  <a:srgbClr val="000000"/>
                </a:solidFill>
                <a:latin typeface="Arial Narrow" panose="020B0606020202030204" pitchFamily="34" charset="0"/>
                <a:cs typeface="Arial" pitchFamily="34" charset="0"/>
              </a:rPr>
              <a:t>Can elect at any time but Evidence of Insurability (Health Questionnaire) required if not at time of hire</a:t>
            </a:r>
          </a:p>
          <a:p>
            <a:pPr marL="285750" indent="-285750" fontAlgn="base">
              <a:spcBef>
                <a:spcPct val="0"/>
              </a:spcBef>
              <a:spcAft>
                <a:spcPct val="0"/>
              </a:spcAft>
              <a:buFont typeface="Arial" panose="020B0604020202020204" pitchFamily="34" charset="0"/>
              <a:buChar char="•"/>
            </a:pPr>
            <a:r>
              <a:rPr lang="en-US" sz="1600" dirty="0">
                <a:solidFill>
                  <a:srgbClr val="000000"/>
                </a:solidFill>
                <a:latin typeface="Arial Narrow" panose="020B0606020202030204" pitchFamily="34" charset="0"/>
                <a:cs typeface="Arial" pitchFamily="34" charset="0"/>
              </a:rPr>
              <a:t>Cost based on age, salary</a:t>
            </a:r>
          </a:p>
          <a:p>
            <a:pPr marL="285750" indent="-285750" fontAlgn="base">
              <a:spcBef>
                <a:spcPct val="0"/>
              </a:spcBef>
              <a:spcAft>
                <a:spcPct val="0"/>
              </a:spcAft>
              <a:buFont typeface="Arial" panose="020B0604020202020204" pitchFamily="34" charset="0"/>
              <a:buChar char="•"/>
            </a:pPr>
            <a:r>
              <a:rPr lang="en-US" sz="1600" dirty="0">
                <a:solidFill>
                  <a:srgbClr val="000000"/>
                </a:solidFill>
                <a:latin typeface="Arial Narrow" panose="020B0606020202030204" pitchFamily="34" charset="0"/>
                <a:cs typeface="Arial" pitchFamily="34" charset="0"/>
              </a:rPr>
              <a:t>Pre-existing conditions apply</a:t>
            </a:r>
          </a:p>
        </p:txBody>
      </p:sp>
      <p:sp>
        <p:nvSpPr>
          <p:cNvPr id="5" name="Text Placeholder 3">
            <a:extLst>
              <a:ext uri="{FF2B5EF4-FFF2-40B4-BE49-F238E27FC236}">
                <a16:creationId xmlns:a16="http://schemas.microsoft.com/office/drawing/2014/main" id="{95D4FA4C-D8DE-4997-A5CC-B380DA6B6046}"/>
              </a:ext>
            </a:extLst>
          </p:cNvPr>
          <p:cNvSpPr txBox="1">
            <a:spLocks/>
          </p:cNvSpPr>
          <p:nvPr/>
        </p:nvSpPr>
        <p:spPr>
          <a:xfrm>
            <a:off x="7745298" y="646639"/>
            <a:ext cx="3103342" cy="6321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accent2"/>
                </a:solidFill>
                <a:latin typeface="Arial Narrow" panose="020B0606020202030204" pitchFamily="34" charset="0"/>
              </a:rPr>
              <a:t>Long-Term Disability</a:t>
            </a:r>
          </a:p>
        </p:txBody>
      </p:sp>
      <p:graphicFrame>
        <p:nvGraphicFramePr>
          <p:cNvPr id="6" name="Table 5">
            <a:extLst>
              <a:ext uri="{FF2B5EF4-FFF2-40B4-BE49-F238E27FC236}">
                <a16:creationId xmlns:a16="http://schemas.microsoft.com/office/drawing/2014/main" id="{D61D8069-8E3D-48A6-9499-45734970F197}"/>
              </a:ext>
            </a:extLst>
          </p:cNvPr>
          <p:cNvGraphicFramePr>
            <a:graphicFrameLocks noGrp="1"/>
          </p:cNvGraphicFramePr>
          <p:nvPr>
            <p:extLst>
              <p:ext uri="{D42A27DB-BD31-4B8C-83A1-F6EECF244321}">
                <p14:modId xmlns:p14="http://schemas.microsoft.com/office/powerpoint/2010/main" val="3302970301"/>
              </p:ext>
            </p:extLst>
          </p:nvPr>
        </p:nvGraphicFramePr>
        <p:xfrm>
          <a:off x="7057741" y="1194202"/>
          <a:ext cx="4616395" cy="2653769"/>
        </p:xfrm>
        <a:graphic>
          <a:graphicData uri="http://schemas.openxmlformats.org/drawingml/2006/table">
            <a:tbl>
              <a:tblPr firstRow="1" bandRow="1">
                <a:effectLst>
                  <a:outerShdw blurRad="50800" dist="38100" dir="18900000" algn="bl" rotWithShape="0">
                    <a:prstClr val="black">
                      <a:alpha val="40000"/>
                    </a:prstClr>
                  </a:outerShdw>
                </a:effectLst>
                <a:tableStyleId>{5C22544A-7EE6-4342-B048-85BDC9FD1C3A}</a:tableStyleId>
              </a:tblPr>
              <a:tblGrid>
                <a:gridCol w="2662367">
                  <a:extLst>
                    <a:ext uri="{9D8B030D-6E8A-4147-A177-3AD203B41FA5}">
                      <a16:colId xmlns:a16="http://schemas.microsoft.com/office/drawing/2014/main" val="20000"/>
                    </a:ext>
                  </a:extLst>
                </a:gridCol>
                <a:gridCol w="1954028">
                  <a:extLst>
                    <a:ext uri="{9D8B030D-6E8A-4147-A177-3AD203B41FA5}">
                      <a16:colId xmlns:a16="http://schemas.microsoft.com/office/drawing/2014/main" val="20001"/>
                    </a:ext>
                  </a:extLst>
                </a:gridCol>
              </a:tblGrid>
              <a:tr h="510311">
                <a:tc>
                  <a:txBody>
                    <a:bodyPr/>
                    <a:lstStyle/>
                    <a:p>
                      <a:pPr algn="ctr"/>
                      <a:r>
                        <a:rPr lang="en-US" sz="1800" dirty="0">
                          <a:effectLst>
                            <a:outerShdw blurRad="38100" dist="38100" dir="2700000" algn="tl">
                              <a:srgbClr val="000000">
                                <a:alpha val="43137"/>
                              </a:srgbClr>
                            </a:outerShdw>
                          </a:effectLst>
                          <a:latin typeface="Arial Narrow" panose="020B0606020202030204" pitchFamily="34" charset="0"/>
                        </a:rPr>
                        <a:t>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effectLst>
                            <a:outerShdw blurRad="38100" dist="38100" dir="2700000" algn="tl">
                              <a:srgbClr val="000000">
                                <a:alpha val="43137"/>
                              </a:srgbClr>
                            </a:outerShdw>
                          </a:effectLst>
                          <a:latin typeface="Arial Narrow" panose="020B0606020202030204" pitchFamily="34" charset="0"/>
                        </a:rPr>
                        <a:t>Option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82984">
                <a:tc>
                  <a:txBody>
                    <a:bodyPr/>
                    <a:lstStyle/>
                    <a:p>
                      <a:r>
                        <a:rPr lang="en-US" sz="1600" b="1" dirty="0">
                          <a:latin typeface="Arial Narrow" panose="020B0606020202030204" pitchFamily="34" charset="0"/>
                        </a:rPr>
                        <a:t>Waiting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baseline="0" dirty="0">
                          <a:latin typeface="Arial Narrow" panose="020B0606020202030204" pitchFamily="34" charset="0"/>
                        </a:rPr>
                        <a:t>90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59014">
                <a:tc>
                  <a:txBody>
                    <a:bodyPr/>
                    <a:lstStyle/>
                    <a:p>
                      <a:r>
                        <a:rPr lang="en-US" sz="1600" b="1" dirty="0">
                          <a:latin typeface="Arial Narrow" panose="020B0606020202030204" pitchFamily="34" charset="0"/>
                        </a:rPr>
                        <a:t>Monthly Benefit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baseline="0" dirty="0">
                          <a:latin typeface="Arial Narrow" panose="020B0606020202030204" pitchFamily="34" charset="0"/>
                        </a:rPr>
                        <a:t>60% of salary</a:t>
                      </a:r>
                    </a:p>
                    <a:p>
                      <a:pPr algn="ctr"/>
                      <a:r>
                        <a:rPr lang="en-US" sz="1600" b="1" baseline="0" dirty="0">
                          <a:latin typeface="Arial Narrow" panose="020B0606020202030204" pitchFamily="34" charset="0"/>
                        </a:rPr>
                        <a:t>Maximum $10,000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01460">
                <a:tc>
                  <a:txBody>
                    <a:bodyPr/>
                    <a:lstStyle/>
                    <a:p>
                      <a:r>
                        <a:rPr lang="en-US" sz="1600" b="1" dirty="0">
                          <a:latin typeface="Arial Narrow" panose="020B0606020202030204" pitchFamily="34" charset="0"/>
                        </a:rPr>
                        <a:t>Maximum Benefit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baseline="0" dirty="0">
                          <a:latin typeface="Arial Narrow" panose="020B0606020202030204" pitchFamily="34" charset="0"/>
                        </a:rPr>
                        <a:t>Varies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748757"/>
                  </a:ext>
                </a:extLst>
              </a:tr>
            </a:tbl>
          </a:graphicData>
        </a:graphic>
      </p:graphicFrame>
      <p:pic>
        <p:nvPicPr>
          <p:cNvPr id="9" name="Recorded Sound">
            <a:hlinkClick r:id="" action="ppaction://media"/>
            <a:extLst>
              <a:ext uri="{FF2B5EF4-FFF2-40B4-BE49-F238E27FC236}">
                <a16:creationId xmlns:a16="http://schemas.microsoft.com/office/drawing/2014/main" id="{C0A0F6EF-7168-4529-B189-A717080F7B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9687" y="495364"/>
            <a:ext cx="609600" cy="609600"/>
          </a:xfrm>
          <a:prstGeom prst="rect">
            <a:avLst/>
          </a:prstGeom>
        </p:spPr>
      </p:pic>
      <p:sp>
        <p:nvSpPr>
          <p:cNvPr id="3" name="Rectangle 2">
            <a:extLst>
              <a:ext uri="{FF2B5EF4-FFF2-40B4-BE49-F238E27FC236}">
                <a16:creationId xmlns:a16="http://schemas.microsoft.com/office/drawing/2014/main" id="{C63950A5-B230-4E17-85B2-9AB04116754B}"/>
              </a:ext>
            </a:extLst>
          </p:cNvPr>
          <p:cNvSpPr/>
          <p:nvPr/>
        </p:nvSpPr>
        <p:spPr>
          <a:xfrm>
            <a:off x="10848640" y="126032"/>
            <a:ext cx="1071127" cy="369332"/>
          </a:xfrm>
          <a:prstGeom prst="rect">
            <a:avLst/>
          </a:prstGeom>
        </p:spPr>
        <p:txBody>
          <a:bodyPr wrap="none">
            <a:spAutoFit/>
          </a:bodyPr>
          <a:lstStyle/>
          <a:p>
            <a:r>
              <a:rPr lang="en-US" dirty="0">
                <a:latin typeface="Arial Narrow" panose="020B0606020202030204" pitchFamily="34" charset="0"/>
              </a:rPr>
              <a:t>Play audio</a:t>
            </a:r>
          </a:p>
        </p:txBody>
      </p:sp>
    </p:spTree>
    <p:extLst>
      <p:ext uri="{BB962C8B-B14F-4D97-AF65-F5344CB8AC3E}">
        <p14:creationId xmlns:p14="http://schemas.microsoft.com/office/powerpoint/2010/main" val="18744098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3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5D241988-8860-4F9A-8B83-321BC634CFC5}"/>
              </a:ext>
            </a:extLst>
          </p:cNvPr>
          <p:cNvSpPr txBox="1">
            <a:spLocks/>
          </p:cNvSpPr>
          <p:nvPr/>
        </p:nvSpPr>
        <p:spPr>
          <a:xfrm>
            <a:off x="3691352" y="668142"/>
            <a:ext cx="5276850" cy="6321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accent2"/>
                </a:solidFill>
                <a:latin typeface="Arial Narrow" panose="020B0606020202030204" pitchFamily="34" charset="0"/>
              </a:rPr>
              <a:t>Flexible Spending Accounts</a:t>
            </a:r>
          </a:p>
        </p:txBody>
      </p:sp>
      <p:graphicFrame>
        <p:nvGraphicFramePr>
          <p:cNvPr id="7" name="Table 6">
            <a:extLst>
              <a:ext uri="{FF2B5EF4-FFF2-40B4-BE49-F238E27FC236}">
                <a16:creationId xmlns:a16="http://schemas.microsoft.com/office/drawing/2014/main" id="{FE66963C-334F-4F93-BB84-829075064DB9}"/>
              </a:ext>
            </a:extLst>
          </p:cNvPr>
          <p:cNvGraphicFramePr>
            <a:graphicFrameLocks noGrp="1"/>
          </p:cNvGraphicFramePr>
          <p:nvPr>
            <p:extLst>
              <p:ext uri="{D42A27DB-BD31-4B8C-83A1-F6EECF244321}">
                <p14:modId xmlns:p14="http://schemas.microsoft.com/office/powerpoint/2010/main" val="326036944"/>
              </p:ext>
            </p:extLst>
          </p:nvPr>
        </p:nvGraphicFramePr>
        <p:xfrm>
          <a:off x="1305016" y="1307443"/>
          <a:ext cx="10049523" cy="3619664"/>
        </p:xfrm>
        <a:graphic>
          <a:graphicData uri="http://schemas.openxmlformats.org/drawingml/2006/table">
            <a:tbl>
              <a:tblPr firstRow="1" bandRow="1">
                <a:effectLst>
                  <a:outerShdw blurRad="50800" dist="38100" dir="16200000" rotWithShape="0">
                    <a:prstClr val="black">
                      <a:alpha val="40000"/>
                    </a:prstClr>
                  </a:outerShdw>
                </a:effectLst>
                <a:tableStyleId>{5C22544A-7EE6-4342-B048-85BDC9FD1C3A}</a:tableStyleId>
              </a:tblPr>
              <a:tblGrid>
                <a:gridCol w="3092161">
                  <a:extLst>
                    <a:ext uri="{9D8B030D-6E8A-4147-A177-3AD203B41FA5}">
                      <a16:colId xmlns:a16="http://schemas.microsoft.com/office/drawing/2014/main" val="20000"/>
                    </a:ext>
                  </a:extLst>
                </a:gridCol>
                <a:gridCol w="3342877">
                  <a:extLst>
                    <a:ext uri="{9D8B030D-6E8A-4147-A177-3AD203B41FA5}">
                      <a16:colId xmlns:a16="http://schemas.microsoft.com/office/drawing/2014/main" val="20001"/>
                    </a:ext>
                  </a:extLst>
                </a:gridCol>
                <a:gridCol w="3614485">
                  <a:extLst>
                    <a:ext uri="{9D8B030D-6E8A-4147-A177-3AD203B41FA5}">
                      <a16:colId xmlns:a16="http://schemas.microsoft.com/office/drawing/2014/main" val="20002"/>
                    </a:ext>
                  </a:extLst>
                </a:gridCol>
              </a:tblGrid>
              <a:tr h="425843">
                <a:tc>
                  <a:txBody>
                    <a:bodyPr/>
                    <a:lstStyle/>
                    <a:p>
                      <a:pPr algn="ctr"/>
                      <a:r>
                        <a:rPr lang="en-US" sz="1800" dirty="0">
                          <a:effectLst>
                            <a:outerShdw blurRad="38100" dist="38100" dir="2700000" algn="tl">
                              <a:srgbClr val="000000">
                                <a:alpha val="43137"/>
                              </a:srgbClr>
                            </a:outerShdw>
                          </a:effectLst>
                          <a:latin typeface="Arial Narrow" panose="020B0606020202030204" pitchFamily="34" charset="0"/>
                        </a:rPr>
                        <a:t>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effectLst>
                            <a:outerShdw blurRad="38100" dist="38100" dir="2700000" algn="tl">
                              <a:srgbClr val="000000">
                                <a:alpha val="43137"/>
                              </a:srgbClr>
                            </a:outerShdw>
                          </a:effectLst>
                          <a:latin typeface="Arial Narrow" panose="020B0606020202030204" pitchFamily="34" charset="0"/>
                        </a:rPr>
                        <a:t>Health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effectLst>
                            <a:outerShdw blurRad="38100" dist="38100" dir="2700000" algn="tl">
                              <a:srgbClr val="000000">
                                <a:alpha val="43137"/>
                              </a:srgbClr>
                            </a:outerShdw>
                          </a:effectLst>
                          <a:latin typeface="Arial Narrow" panose="020B0606020202030204" pitchFamily="34" charset="0"/>
                        </a:rPr>
                        <a:t>Dependent Care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0356">
                <a:tc>
                  <a:txBody>
                    <a:bodyPr/>
                    <a:lstStyle/>
                    <a:p>
                      <a:r>
                        <a:rPr lang="en-US" sz="1600" b="1" dirty="0">
                          <a:latin typeface="Arial Narrow" panose="020B0606020202030204" pitchFamily="34" charset="0"/>
                        </a:rPr>
                        <a:t>Annual election 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baseline="0" dirty="0">
                          <a:solidFill>
                            <a:srgbClr val="FF0000"/>
                          </a:solidFill>
                          <a:latin typeface="Arial Narrow" panose="020B060602020203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rgbClr val="FF0000"/>
                          </a:solidFill>
                          <a:latin typeface="Arial Narrow" panose="020B060602020203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8268326"/>
                  </a:ext>
                </a:extLst>
              </a:tr>
              <a:tr h="390356">
                <a:tc>
                  <a:txBody>
                    <a:bodyPr/>
                    <a:lstStyle/>
                    <a:p>
                      <a:r>
                        <a:rPr lang="en-US" sz="1600" b="1" dirty="0">
                          <a:latin typeface="Arial Narrow" panose="020B0606020202030204" pitchFamily="34" charset="0"/>
                        </a:rPr>
                        <a:t>Pre-tax payroll deductions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baseline="0" dirty="0">
                          <a:latin typeface="Arial Narrow" panose="020B060602020203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Arial Narrow" panose="020B060602020203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90356">
                <a:tc>
                  <a:txBody>
                    <a:bodyPr/>
                    <a:lstStyle/>
                    <a:p>
                      <a:r>
                        <a:rPr lang="en-US" sz="1600" b="1" dirty="0">
                          <a:latin typeface="Arial Narrow" panose="020B0606020202030204" pitchFamily="34" charset="0"/>
                        </a:rPr>
                        <a:t>Maximum yearly contribution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baseline="0" dirty="0">
                          <a:latin typeface="Arial Narrow" panose="020B0606020202030204" pitchFamily="34" charset="0"/>
                        </a:rPr>
                        <a:t>$2,750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Arial Narrow" panose="020B0606020202030204" pitchFamily="34" charset="0"/>
                        </a:rPr>
                        <a:t>$5,000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74251">
                <a:tc>
                  <a:txBody>
                    <a:bodyPr/>
                    <a:lstStyle/>
                    <a:p>
                      <a:r>
                        <a:rPr lang="en-US" sz="1600" b="1" dirty="0">
                          <a:latin typeface="Arial Narrow" panose="020B0606020202030204" pitchFamily="34" charset="0"/>
                        </a:rPr>
                        <a:t>Carry over unused funds?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baseline="0" dirty="0">
                          <a:latin typeface="Arial Narrow" panose="020B0606020202030204" pitchFamily="34" charset="0"/>
                        </a:rPr>
                        <a:t>Yes</a:t>
                      </a:r>
                    </a:p>
                    <a:p>
                      <a:pPr algn="ctr"/>
                      <a:r>
                        <a:rPr lang="en-US" sz="1600" b="1" baseline="0" dirty="0">
                          <a:latin typeface="Arial Narrow" panose="020B0606020202030204" pitchFamily="34" charset="0"/>
                        </a:rPr>
                        <a:t>Up to $550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baseline="0" dirty="0">
                          <a:latin typeface="Arial Narrow" panose="020B0606020202030204" pitchFamily="34" charset="0"/>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90356">
                <a:tc>
                  <a:txBody>
                    <a:bodyPr/>
                    <a:lstStyle/>
                    <a:p>
                      <a:r>
                        <a:rPr lang="en-US" sz="1600" b="1" dirty="0">
                          <a:latin typeface="Arial Narrow" panose="020B0606020202030204" pitchFamily="34" charset="0"/>
                        </a:rPr>
                        <a:t>Debit 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baseline="0" dirty="0">
                          <a:latin typeface="Arial Narrow" panose="020B060602020203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baseline="0" dirty="0">
                          <a:latin typeface="Arial Narrow" panose="020B060602020203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58146">
                <a:tc>
                  <a:txBody>
                    <a:bodyPr/>
                    <a:lstStyle/>
                    <a:p>
                      <a:r>
                        <a:rPr lang="en-US" sz="1600" b="1" dirty="0">
                          <a:latin typeface="Arial Narrow" panose="020B0606020202030204" pitchFamily="34" charset="0"/>
                        </a:rPr>
                        <a:t>Can use plan funds for: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baseline="0" dirty="0">
                          <a:latin typeface="Arial Narrow" panose="020B0606020202030204" pitchFamily="34" charset="0"/>
                        </a:rPr>
                        <a:t>Qualified </a:t>
                      </a:r>
                      <a:r>
                        <a:rPr lang="en-US" sz="1600" b="1" i="1" baseline="0" dirty="0">
                          <a:latin typeface="Arial Narrow" panose="020B0606020202030204" pitchFamily="34" charset="0"/>
                        </a:rPr>
                        <a:t>healthcare expenses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Arial Narrow" panose="020B0606020202030204" pitchFamily="34" charset="0"/>
                          <a:cs typeface="Arial" pitchFamily="34" charset="0"/>
                        </a:rPr>
                        <a:t>(medical</a:t>
                      </a:r>
                      <a:r>
                        <a:rPr lang="en-US" sz="1600" b="1" baseline="0" dirty="0">
                          <a:solidFill>
                            <a:srgbClr val="000000"/>
                          </a:solidFill>
                          <a:latin typeface="Arial Narrow" panose="020B0606020202030204" pitchFamily="34" charset="0"/>
                          <a:cs typeface="Arial" pitchFamily="34" charset="0"/>
                        </a:rPr>
                        <a:t>, prescription drugs, dental, vision expenses</a:t>
                      </a:r>
                      <a:r>
                        <a:rPr lang="en-US" sz="1600" b="1" dirty="0">
                          <a:solidFill>
                            <a:srgbClr val="000000"/>
                          </a:solidFill>
                          <a:latin typeface="Arial Narrow" panose="020B0606020202030204" pitchFamily="34" charset="0"/>
                          <a:cs typeface="Arial"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baseline="0" dirty="0">
                          <a:latin typeface="Arial Narrow" panose="020B0606020202030204" pitchFamily="34" charset="0"/>
                        </a:rPr>
                        <a:t>Qualified </a:t>
                      </a:r>
                      <a:r>
                        <a:rPr lang="en-US" sz="1600" b="1" i="1" baseline="0" dirty="0">
                          <a:latin typeface="Arial Narrow" panose="020B0606020202030204" pitchFamily="34" charset="0"/>
                        </a:rPr>
                        <a:t>dependent care expenses</a:t>
                      </a:r>
                      <a:endParaRPr lang="en-US" sz="1600" b="1" baseline="0" dirty="0">
                        <a:latin typeface="Arial Narrow" panose="020B06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Arial Narrow" panose="020B0606020202030204" pitchFamily="34" charset="0"/>
                          <a:cs typeface="Arial" pitchFamily="34" charset="0"/>
                        </a:rPr>
                        <a:t>( ex. day care, before/after school programs, summer programs)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0067148"/>
                  </a:ext>
                </a:extLst>
              </a:tr>
            </a:tbl>
          </a:graphicData>
        </a:graphic>
      </p:graphicFrame>
      <p:sp>
        <p:nvSpPr>
          <p:cNvPr id="3" name="Rectangle 2">
            <a:extLst>
              <a:ext uri="{FF2B5EF4-FFF2-40B4-BE49-F238E27FC236}">
                <a16:creationId xmlns:a16="http://schemas.microsoft.com/office/drawing/2014/main" id="{2A3B2452-0E9F-40A9-A2AB-45BB3D29D946}"/>
              </a:ext>
            </a:extLst>
          </p:cNvPr>
          <p:cNvSpPr/>
          <p:nvPr/>
        </p:nvSpPr>
        <p:spPr>
          <a:xfrm>
            <a:off x="10744939" y="208770"/>
            <a:ext cx="1071127" cy="369332"/>
          </a:xfrm>
          <a:prstGeom prst="rect">
            <a:avLst/>
          </a:prstGeom>
        </p:spPr>
        <p:txBody>
          <a:bodyPr wrap="none">
            <a:spAutoFit/>
          </a:bodyPr>
          <a:lstStyle/>
          <a:p>
            <a:r>
              <a:rPr lang="en-US" dirty="0">
                <a:latin typeface="Arial Narrow" panose="020B0606020202030204" pitchFamily="34" charset="0"/>
              </a:rPr>
              <a:t>Play audio</a:t>
            </a:r>
          </a:p>
        </p:txBody>
      </p:sp>
      <p:pic>
        <p:nvPicPr>
          <p:cNvPr id="8" name="Recorded Sound">
            <a:hlinkClick r:id="" action="ppaction://media"/>
            <a:extLst>
              <a:ext uri="{FF2B5EF4-FFF2-40B4-BE49-F238E27FC236}">
                <a16:creationId xmlns:a16="http://schemas.microsoft.com/office/drawing/2014/main" id="{5802E658-008E-4503-9022-D3872B0F7A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5702" y="578102"/>
            <a:ext cx="609600" cy="609600"/>
          </a:xfrm>
          <a:prstGeom prst="rect">
            <a:avLst/>
          </a:prstGeom>
        </p:spPr>
      </p:pic>
    </p:spTree>
    <p:extLst>
      <p:ext uri="{BB962C8B-B14F-4D97-AF65-F5344CB8AC3E}">
        <p14:creationId xmlns:p14="http://schemas.microsoft.com/office/powerpoint/2010/main" val="1291068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8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63791-20D1-4463-BAB3-76941991AF14}"/>
              </a:ext>
            </a:extLst>
          </p:cNvPr>
          <p:cNvSpPr/>
          <p:nvPr/>
        </p:nvSpPr>
        <p:spPr>
          <a:xfrm>
            <a:off x="899409" y="2388904"/>
            <a:ext cx="10987791" cy="4108817"/>
          </a:xfrm>
          <a:prstGeom prst="rect">
            <a:avLst/>
          </a:prstGeom>
        </p:spPr>
        <p:txBody>
          <a:bodyPr wrap="square">
            <a:spAutoFit/>
          </a:bodyPr>
          <a:lstStyle/>
          <a:p>
            <a:pPr marL="285750" lvl="0" indent="-285750">
              <a:buFont typeface="Arial" panose="020B0604020202020204" pitchFamily="34" charset="0"/>
              <a:buChar char="•"/>
            </a:pPr>
            <a:r>
              <a:rPr lang="en-US" sz="1650" b="1" dirty="0"/>
              <a:t>Participate in the 2021 MetroHealthy Rewards Program –</a:t>
            </a:r>
          </a:p>
          <a:p>
            <a:pPr lvl="0"/>
            <a:r>
              <a:rPr lang="en-US" sz="1650" b="1" dirty="0">
                <a:solidFill>
                  <a:schemeClr val="accent2"/>
                </a:solidFill>
              </a:rPr>
              <a:t>     </a:t>
            </a:r>
            <a:r>
              <a:rPr lang="en-US" sz="1400" b="1" dirty="0">
                <a:solidFill>
                  <a:schemeClr val="accent2"/>
                </a:solidFill>
              </a:rPr>
              <a:t>Earn up to $1,100 in savings on your 2022 medical plan premiums if enrolled on a MetroHealth medical plan! </a:t>
            </a:r>
            <a:br>
              <a:rPr lang="en-US" sz="1400" b="1" dirty="0">
                <a:solidFill>
                  <a:schemeClr val="accent2"/>
                </a:solidFill>
              </a:rPr>
            </a:br>
            <a:r>
              <a:rPr lang="en-US" sz="1400" b="1" dirty="0">
                <a:solidFill>
                  <a:schemeClr val="accent2"/>
                </a:solidFill>
              </a:rPr>
              <a:t>      </a:t>
            </a:r>
            <a:r>
              <a:rPr lang="en-US" sz="1200" b="1" dirty="0"/>
              <a:t>Not enrolled? Still participate and earn $200 or $500 bi-weekly on a Health Reimbursement Arrangement (HRA) for eligible medical, dental,             	          vision and prescription expenses in 2022.</a:t>
            </a:r>
          </a:p>
          <a:p>
            <a:pPr lvl="0"/>
            <a:endParaRPr lang="en-US" sz="1650" dirty="0"/>
          </a:p>
          <a:p>
            <a:pPr marL="285750" lvl="0" indent="-285750">
              <a:buFont typeface="Arial" panose="020B0604020202020204" pitchFamily="34" charset="0"/>
              <a:buChar char="•"/>
            </a:pPr>
            <a:r>
              <a:rPr lang="en-US" sz="1650" b="1" dirty="0"/>
              <a:t>Sign-up on the wellness portal </a:t>
            </a:r>
            <a:r>
              <a:rPr lang="en-US" sz="1650" b="1" dirty="0">
                <a:hlinkClick r:id="rId7"/>
              </a:rPr>
              <a:t>https://metrohealthy.metrohealth.org</a:t>
            </a:r>
            <a:r>
              <a:rPr lang="en-US" sz="1650" b="1" dirty="0"/>
              <a:t> </a:t>
            </a:r>
            <a:r>
              <a:rPr lang="en-US" sz="1650" dirty="0"/>
              <a:t>- </a:t>
            </a:r>
            <a:br>
              <a:rPr lang="en-US" sz="1650" dirty="0"/>
            </a:br>
            <a:r>
              <a:rPr lang="en-US" sz="1650" dirty="0"/>
              <a:t>Features wellbeing challenges, virtual fitness classes, logs to track your healthy habits, educational workshops, virtual cooking events and much more! </a:t>
            </a:r>
          </a:p>
          <a:p>
            <a:pPr marL="285750" lvl="0" indent="-285750">
              <a:buFont typeface="Arial" panose="020B0604020202020204" pitchFamily="34" charset="0"/>
              <a:buChar char="•"/>
            </a:pPr>
            <a:endParaRPr lang="en-US" sz="1650" dirty="0"/>
          </a:p>
          <a:p>
            <a:pPr marL="285750" lvl="0" indent="-285750">
              <a:buFont typeface="Arial" panose="020B0604020202020204" pitchFamily="34" charset="0"/>
              <a:buChar char="•"/>
            </a:pPr>
            <a:r>
              <a:rPr lang="en-US" sz="1650" b="1" dirty="0"/>
              <a:t>Get MetroHealthy points </a:t>
            </a:r>
            <a:r>
              <a:rPr lang="en-US" sz="1650" dirty="0"/>
              <a:t>for the things </a:t>
            </a:r>
            <a:r>
              <a:rPr lang="en-US" sz="1650" b="1" i="1" dirty="0"/>
              <a:t>you and your family </a:t>
            </a:r>
            <a:r>
              <a:rPr lang="en-US" sz="1650" dirty="0"/>
              <a:t>are already doing to stay well – </a:t>
            </a:r>
          </a:p>
          <a:p>
            <a:r>
              <a:rPr lang="en-US" sz="1650" dirty="0"/>
              <a:t>     Completing preventive exams, vaccinations, physical activity, eating healthy, volunteering, etc. </a:t>
            </a:r>
          </a:p>
          <a:p>
            <a:pPr lvl="0"/>
            <a:endParaRPr lang="en-US" sz="1650" dirty="0"/>
          </a:p>
          <a:p>
            <a:pPr lvl="0"/>
            <a:endParaRPr lang="en-US" sz="1600" dirty="0"/>
          </a:p>
          <a:p>
            <a:pPr lvl="0"/>
            <a:br>
              <a:rPr lang="en-US" dirty="0"/>
            </a:br>
            <a:endParaRPr lang="en-US" dirty="0"/>
          </a:p>
          <a:p>
            <a:pPr marL="285750" lvl="0" indent="-285750">
              <a:buFont typeface="Arial" panose="020B0604020202020204" pitchFamily="34" charset="0"/>
              <a:buChar char="•"/>
            </a:pPr>
            <a:endParaRPr lang="en-US" dirty="0"/>
          </a:p>
        </p:txBody>
      </p:sp>
      <p:sp>
        <p:nvSpPr>
          <p:cNvPr id="3" name="Title 1">
            <a:extLst>
              <a:ext uri="{FF2B5EF4-FFF2-40B4-BE49-F238E27FC236}">
                <a16:creationId xmlns:a16="http://schemas.microsoft.com/office/drawing/2014/main" id="{5971615C-411C-4949-81F9-58E2F5799E16}"/>
              </a:ext>
            </a:extLst>
          </p:cNvPr>
          <p:cNvSpPr txBox="1">
            <a:spLocks/>
          </p:cNvSpPr>
          <p:nvPr/>
        </p:nvSpPr>
        <p:spPr>
          <a:xfrm>
            <a:off x="5722215" y="962479"/>
            <a:ext cx="4920802" cy="130422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b="1" dirty="0"/>
              <a:t>Wellness Program  </a:t>
            </a:r>
            <a:br>
              <a:rPr lang="en-US" dirty="0"/>
            </a:br>
            <a:endParaRPr lang="en-US" dirty="0"/>
          </a:p>
        </p:txBody>
      </p:sp>
      <p:sp>
        <p:nvSpPr>
          <p:cNvPr id="4" name="TextBox 3">
            <a:extLst>
              <a:ext uri="{FF2B5EF4-FFF2-40B4-BE49-F238E27FC236}">
                <a16:creationId xmlns:a16="http://schemas.microsoft.com/office/drawing/2014/main" id="{816CF3FB-31FC-4B5F-8C4E-D4173926C710}"/>
              </a:ext>
            </a:extLst>
          </p:cNvPr>
          <p:cNvSpPr txBox="1"/>
          <p:nvPr/>
        </p:nvSpPr>
        <p:spPr>
          <a:xfrm>
            <a:off x="1201442" y="5512192"/>
            <a:ext cx="10499327" cy="646331"/>
          </a:xfrm>
          <a:prstGeom prst="rect">
            <a:avLst/>
          </a:prstGeom>
          <a:solidFill>
            <a:schemeClr val="tx2">
              <a:lumMod val="20000"/>
              <a:lumOff val="80000"/>
            </a:schemeClr>
          </a:solidFill>
        </p:spPr>
        <p:txBody>
          <a:bodyPr wrap="square" rtlCol="0">
            <a:spAutoFit/>
          </a:bodyPr>
          <a:lstStyle/>
          <a:p>
            <a:pPr algn="ctr"/>
            <a:r>
              <a:rPr lang="en-US" sz="1600" b="1" dirty="0"/>
              <a:t>Questions? Email </a:t>
            </a:r>
            <a:r>
              <a:rPr lang="en-US" sz="1600" b="1" dirty="0">
                <a:solidFill>
                  <a:schemeClr val="bg1"/>
                </a:solidFill>
                <a:hlinkClick r:id="rId8"/>
              </a:rPr>
              <a:t>metrohealthy@metrohealth.org</a:t>
            </a:r>
            <a:r>
              <a:rPr lang="en-US" sz="1600" b="1" dirty="0">
                <a:solidFill>
                  <a:schemeClr val="bg1"/>
                </a:solidFill>
              </a:rPr>
              <a:t> </a:t>
            </a:r>
            <a:r>
              <a:rPr lang="en-US" sz="1600" b="1" dirty="0"/>
              <a:t>or contact 216-957-2020.</a:t>
            </a:r>
            <a:endParaRPr lang="en-US" sz="1600" b="1" dirty="0">
              <a:solidFill>
                <a:schemeClr val="bg1"/>
              </a:solidFill>
            </a:endParaRPr>
          </a:p>
          <a:p>
            <a:pPr algn="ctr"/>
            <a:endParaRPr lang="en-US" sz="2000" b="1" dirty="0">
              <a:solidFill>
                <a:schemeClr val="bg1"/>
              </a:solidFill>
            </a:endParaRPr>
          </a:p>
        </p:txBody>
      </p:sp>
      <p:sp>
        <p:nvSpPr>
          <p:cNvPr id="5" name="TextBox 4">
            <a:extLst>
              <a:ext uri="{FF2B5EF4-FFF2-40B4-BE49-F238E27FC236}">
                <a16:creationId xmlns:a16="http://schemas.microsoft.com/office/drawing/2014/main" id="{BE5F0EE8-C597-49DB-83C8-EF6D1E568039}"/>
              </a:ext>
            </a:extLst>
          </p:cNvPr>
          <p:cNvSpPr txBox="1"/>
          <p:nvPr/>
        </p:nvSpPr>
        <p:spPr>
          <a:xfrm>
            <a:off x="3530098" y="5781473"/>
            <a:ext cx="5842014" cy="338554"/>
          </a:xfrm>
          <a:prstGeom prst="rect">
            <a:avLst/>
          </a:prstGeom>
          <a:noFill/>
        </p:spPr>
        <p:txBody>
          <a:bodyPr wrap="square" rtlCol="0">
            <a:spAutoFit/>
          </a:bodyPr>
          <a:lstStyle/>
          <a:p>
            <a:pPr algn="ctr"/>
            <a:r>
              <a:rPr lang="en-US" sz="1600" b="1" dirty="0">
                <a:hlinkClick r:id="rId9"/>
              </a:rPr>
              <a:t>Visit https://metrohealthy.metrohealth.org</a:t>
            </a:r>
            <a:endParaRPr lang="en-US" sz="1600" b="1" dirty="0"/>
          </a:p>
        </p:txBody>
      </p:sp>
      <p:pic>
        <p:nvPicPr>
          <p:cNvPr id="7" name="Picture 6" descr="A picture containing clipart&#10;&#10;Description generated with very high confidence">
            <a:extLst>
              <a:ext uri="{FF2B5EF4-FFF2-40B4-BE49-F238E27FC236}">
                <a16:creationId xmlns:a16="http://schemas.microsoft.com/office/drawing/2014/main" id="{FE493248-C625-4DC9-9BB8-6EA0F8564776}"/>
              </a:ext>
            </a:extLst>
          </p:cNvPr>
          <p:cNvPicPr>
            <a:picLocks noChangeAspect="1"/>
          </p:cNvPicPr>
          <p:nvPr/>
        </p:nvPicPr>
        <p:blipFill>
          <a:blip r:embed="rId10"/>
          <a:stretch>
            <a:fillRect/>
          </a:stretch>
        </p:blipFill>
        <p:spPr>
          <a:xfrm>
            <a:off x="1366332" y="811418"/>
            <a:ext cx="4174232" cy="758202"/>
          </a:xfrm>
          <a:prstGeom prst="rect">
            <a:avLst/>
          </a:prstGeom>
        </p:spPr>
      </p:pic>
      <p:sp>
        <p:nvSpPr>
          <p:cNvPr id="6" name="Rectangle 5">
            <a:extLst>
              <a:ext uri="{FF2B5EF4-FFF2-40B4-BE49-F238E27FC236}">
                <a16:creationId xmlns:a16="http://schemas.microsoft.com/office/drawing/2014/main" id="{14B31C30-01F5-46E4-BFAC-70B84E2AE969}"/>
              </a:ext>
            </a:extLst>
          </p:cNvPr>
          <p:cNvSpPr/>
          <p:nvPr/>
        </p:nvSpPr>
        <p:spPr>
          <a:xfrm>
            <a:off x="2056422" y="1651443"/>
            <a:ext cx="8391722" cy="584775"/>
          </a:xfrm>
          <a:prstGeom prst="rect">
            <a:avLst/>
          </a:prstGeom>
        </p:spPr>
        <p:txBody>
          <a:bodyPr wrap="square">
            <a:spAutoFit/>
          </a:bodyPr>
          <a:lstStyle/>
          <a:p>
            <a:r>
              <a:rPr lang="en-US" sz="1600" b="1" dirty="0">
                <a:solidFill>
                  <a:schemeClr val="accent1"/>
                </a:solidFill>
                <a:latin typeface="+mj-lt"/>
              </a:rPr>
              <a:t>MetroHealthy is our nationally recognized system-wide wellness initiative offering programs &amp; resources so we can </a:t>
            </a:r>
            <a:r>
              <a:rPr lang="en-US" sz="1600" b="1" i="1" dirty="0">
                <a:solidFill>
                  <a:schemeClr val="accent1"/>
                </a:solidFill>
                <a:latin typeface="+mj-lt"/>
              </a:rPr>
              <a:t>care for ourselves to care best for others</a:t>
            </a:r>
            <a:r>
              <a:rPr lang="en-US" sz="1600" b="1" dirty="0">
                <a:solidFill>
                  <a:schemeClr val="accent1"/>
                </a:solidFill>
                <a:latin typeface="+mj-lt"/>
              </a:rPr>
              <a:t>. </a:t>
            </a:r>
            <a:endParaRPr lang="en-US" sz="1600" dirty="0">
              <a:solidFill>
                <a:schemeClr val="accent1"/>
              </a:solidFill>
              <a:latin typeface="+mj-lt"/>
            </a:endParaRPr>
          </a:p>
        </p:txBody>
      </p:sp>
      <p:sp>
        <p:nvSpPr>
          <p:cNvPr id="14" name="Rectangle 13">
            <a:extLst>
              <a:ext uri="{FF2B5EF4-FFF2-40B4-BE49-F238E27FC236}">
                <a16:creationId xmlns:a16="http://schemas.microsoft.com/office/drawing/2014/main" id="{D5356143-79E2-4EC2-924D-618E52E37E85}"/>
              </a:ext>
            </a:extLst>
          </p:cNvPr>
          <p:cNvSpPr/>
          <p:nvPr/>
        </p:nvSpPr>
        <p:spPr>
          <a:xfrm>
            <a:off x="10629642" y="234073"/>
            <a:ext cx="1071127" cy="369332"/>
          </a:xfrm>
          <a:prstGeom prst="rect">
            <a:avLst/>
          </a:prstGeom>
        </p:spPr>
        <p:txBody>
          <a:bodyPr wrap="none">
            <a:spAutoFit/>
          </a:bodyPr>
          <a:lstStyle/>
          <a:p>
            <a:r>
              <a:rPr lang="en-US" dirty="0">
                <a:latin typeface="Arial Narrow" panose="020B0606020202030204" pitchFamily="34" charset="0"/>
              </a:rPr>
              <a:t>Play audio</a:t>
            </a:r>
          </a:p>
        </p:txBody>
      </p:sp>
      <p:pic>
        <p:nvPicPr>
          <p:cNvPr id="10" name="Recorded Sound">
            <a:hlinkClick r:id="" action="ppaction://media"/>
            <a:extLst>
              <a:ext uri="{FF2B5EF4-FFF2-40B4-BE49-F238E27FC236}">
                <a16:creationId xmlns:a16="http://schemas.microsoft.com/office/drawing/2014/main" id="{38F7C770-F75C-4E77-B1D2-FD5E3A3D098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34442" y="756091"/>
            <a:ext cx="609600" cy="609600"/>
          </a:xfrm>
          <a:prstGeom prst="rect">
            <a:avLst/>
          </a:prstGeom>
        </p:spPr>
      </p:pic>
      <p:pic>
        <p:nvPicPr>
          <p:cNvPr id="12" name="Recorded Sound">
            <a:hlinkClick r:id="" action="ppaction://media"/>
            <a:extLst>
              <a:ext uri="{FF2B5EF4-FFF2-40B4-BE49-F238E27FC236}">
                <a16:creationId xmlns:a16="http://schemas.microsoft.com/office/drawing/2014/main" id="{B2F9B293-112A-4D73-80FC-01F1DDC7827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934442" y="1404692"/>
            <a:ext cx="609600" cy="609600"/>
          </a:xfrm>
          <a:prstGeom prst="rect">
            <a:avLst/>
          </a:prstGeom>
        </p:spPr>
      </p:pic>
    </p:spTree>
    <p:extLst>
      <p:ext uri="{BB962C8B-B14F-4D97-AF65-F5344CB8AC3E}">
        <p14:creationId xmlns:p14="http://schemas.microsoft.com/office/powerpoint/2010/main" val="270081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3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729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928BC1-DE0A-4343-8E8D-046228115A51}"/>
              </a:ext>
            </a:extLst>
          </p:cNvPr>
          <p:cNvSpPr>
            <a:spLocks noGrp="1"/>
          </p:cNvSpPr>
          <p:nvPr>
            <p:ph type="body" sz="quarter" idx="11"/>
          </p:nvPr>
        </p:nvSpPr>
        <p:spPr>
          <a:xfrm>
            <a:off x="679578" y="1105075"/>
            <a:ext cx="5276850" cy="576262"/>
          </a:xfrm>
        </p:spPr>
        <p:txBody>
          <a:bodyPr/>
          <a:lstStyle/>
          <a:p>
            <a:r>
              <a:rPr lang="en-US" sz="2800" dirty="0">
                <a:latin typeface="Arial Narrow" panose="020B0606020202030204" pitchFamily="34" charset="0"/>
              </a:rPr>
              <a:t>457 Deferred Compensation </a:t>
            </a:r>
          </a:p>
        </p:txBody>
      </p:sp>
      <p:sp>
        <p:nvSpPr>
          <p:cNvPr id="7" name="Content Placeholder 5">
            <a:extLst>
              <a:ext uri="{FF2B5EF4-FFF2-40B4-BE49-F238E27FC236}">
                <a16:creationId xmlns:a16="http://schemas.microsoft.com/office/drawing/2014/main" id="{2986DD58-3512-4C9C-B496-26783E02B42A}"/>
              </a:ext>
            </a:extLst>
          </p:cNvPr>
          <p:cNvSpPr txBox="1">
            <a:spLocks/>
          </p:cNvSpPr>
          <p:nvPr/>
        </p:nvSpPr>
        <p:spPr>
          <a:xfrm>
            <a:off x="792057" y="1957769"/>
            <a:ext cx="10162987" cy="39569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rial Narrow" panose="020B0606020202030204" pitchFamily="34" charset="0"/>
              </a:rPr>
              <a:t>Voluntary program to set aside additional </a:t>
            </a:r>
            <a:r>
              <a:rPr lang="en-US" sz="1800" b="1" dirty="0">
                <a:latin typeface="Arial Narrow" panose="020B0606020202030204" pitchFamily="34" charset="0"/>
              </a:rPr>
              <a:t>pre-tax</a:t>
            </a:r>
            <a:r>
              <a:rPr lang="en-US" sz="1800" dirty="0">
                <a:latin typeface="Arial Narrow" panose="020B0606020202030204" pitchFamily="34" charset="0"/>
              </a:rPr>
              <a:t> funds for retirement</a:t>
            </a:r>
          </a:p>
          <a:p>
            <a:r>
              <a:rPr lang="en-US" sz="1800" dirty="0">
                <a:latin typeface="Arial Narrow" panose="020B0606020202030204" pitchFamily="34" charset="0"/>
              </a:rPr>
              <a:t>Employee contributions only</a:t>
            </a:r>
          </a:p>
          <a:p>
            <a:r>
              <a:rPr lang="en-US" sz="1800" dirty="0">
                <a:latin typeface="Arial Narrow" panose="020B0606020202030204" pitchFamily="34" charset="0"/>
              </a:rPr>
              <a:t>You can participate immediately upon hire</a:t>
            </a:r>
          </a:p>
          <a:p>
            <a:r>
              <a:rPr lang="en-US" sz="1800" dirty="0">
                <a:latin typeface="Arial Narrow" panose="020B0606020202030204" pitchFamily="34" charset="0"/>
              </a:rPr>
              <a:t>Max amount you can set aside in a calendar year is based on age</a:t>
            </a:r>
          </a:p>
          <a:p>
            <a:pPr marL="0" indent="0">
              <a:buFont typeface="Arial" panose="020B0604020202020204" pitchFamily="34" charset="0"/>
              <a:buNone/>
            </a:pPr>
            <a:r>
              <a:rPr lang="en-US" sz="1800" dirty="0">
                <a:latin typeface="Arial Narrow" panose="020B0606020202030204" pitchFamily="34" charset="0"/>
              </a:rPr>
              <a:t>	For 2021:</a:t>
            </a:r>
          </a:p>
          <a:p>
            <a:pPr lvl="3"/>
            <a:r>
              <a:rPr lang="en-US" dirty="0">
                <a:latin typeface="Arial Narrow" panose="020B0606020202030204" pitchFamily="34" charset="0"/>
              </a:rPr>
              <a:t>$19,500 under age 50</a:t>
            </a:r>
          </a:p>
          <a:p>
            <a:pPr lvl="3"/>
            <a:r>
              <a:rPr lang="en-US" dirty="0">
                <a:latin typeface="Arial Narrow" panose="020B0606020202030204" pitchFamily="34" charset="0"/>
              </a:rPr>
              <a:t>$26,000 over age 50</a:t>
            </a:r>
          </a:p>
          <a:p>
            <a:r>
              <a:rPr lang="en-US" sz="1800" dirty="0">
                <a:latin typeface="Arial Narrow" panose="020B0606020202030204" pitchFamily="34" charset="0"/>
              </a:rPr>
              <a:t>Two programs available: Ohio Deferred Compensation or VOYA</a:t>
            </a:r>
          </a:p>
          <a:p>
            <a:r>
              <a:rPr lang="en-US" sz="1800" dirty="0">
                <a:latin typeface="Arial Narrow" panose="020B0606020202030204" pitchFamily="34" charset="0"/>
              </a:rPr>
              <a:t>Details on both programs are found on the MIV (</a:t>
            </a:r>
            <a:r>
              <a:rPr lang="en-US" sz="1800" dirty="0" err="1">
                <a:latin typeface="Arial Narrow" panose="020B0606020202030204" pitchFamily="34" charset="0"/>
              </a:rPr>
              <a:t>MetroHealth’s</a:t>
            </a:r>
            <a:r>
              <a:rPr lang="en-US" sz="1800" dirty="0">
                <a:latin typeface="Arial Narrow" panose="020B0606020202030204" pitchFamily="34" charset="0"/>
              </a:rPr>
              <a:t> Intranet)</a:t>
            </a:r>
          </a:p>
          <a:p>
            <a:pPr lvl="1"/>
            <a:r>
              <a:rPr lang="en-US" sz="1400" dirty="0">
                <a:latin typeface="Arial Narrow" panose="020B0606020202030204" pitchFamily="34" charset="0"/>
              </a:rPr>
              <a:t>Departments&gt;Human Resources&gt; Benefits&gt; Benefits by Plan&gt; 457 Plans</a:t>
            </a:r>
          </a:p>
        </p:txBody>
      </p:sp>
      <p:sp>
        <p:nvSpPr>
          <p:cNvPr id="8" name="Rectangle 7">
            <a:extLst>
              <a:ext uri="{FF2B5EF4-FFF2-40B4-BE49-F238E27FC236}">
                <a16:creationId xmlns:a16="http://schemas.microsoft.com/office/drawing/2014/main" id="{CA467F80-03E3-4663-AC7D-7B2C271045FA}"/>
              </a:ext>
            </a:extLst>
          </p:cNvPr>
          <p:cNvSpPr/>
          <p:nvPr/>
        </p:nvSpPr>
        <p:spPr>
          <a:xfrm>
            <a:off x="10637668" y="229728"/>
            <a:ext cx="1071127" cy="369332"/>
          </a:xfrm>
          <a:prstGeom prst="rect">
            <a:avLst/>
          </a:prstGeom>
        </p:spPr>
        <p:txBody>
          <a:bodyPr wrap="none">
            <a:spAutoFit/>
          </a:bodyPr>
          <a:lstStyle/>
          <a:p>
            <a:r>
              <a:rPr lang="en-US" dirty="0">
                <a:latin typeface="Arial Narrow" panose="020B0606020202030204" pitchFamily="34" charset="0"/>
              </a:rPr>
              <a:t>Play audio</a:t>
            </a:r>
          </a:p>
        </p:txBody>
      </p:sp>
      <p:pic>
        <p:nvPicPr>
          <p:cNvPr id="3" name="Recorded Sound">
            <a:hlinkClick r:id="" action="ppaction://media"/>
            <a:extLst>
              <a:ext uri="{FF2B5EF4-FFF2-40B4-BE49-F238E27FC236}">
                <a16:creationId xmlns:a16="http://schemas.microsoft.com/office/drawing/2014/main" id="{619FB709-DC13-475D-9C08-DCEE60D662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2822" y="783606"/>
            <a:ext cx="609600" cy="609600"/>
          </a:xfrm>
          <a:prstGeom prst="rect">
            <a:avLst/>
          </a:prstGeom>
        </p:spPr>
      </p:pic>
    </p:spTree>
    <p:extLst>
      <p:ext uri="{BB962C8B-B14F-4D97-AF65-F5344CB8AC3E}">
        <p14:creationId xmlns:p14="http://schemas.microsoft.com/office/powerpoint/2010/main" val="18219524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B0845F2-E81F-4026-9D8D-E6851B736A7C}"/>
              </a:ext>
            </a:extLst>
          </p:cNvPr>
          <p:cNvSpPr>
            <a:spLocks noGrp="1"/>
          </p:cNvSpPr>
          <p:nvPr>
            <p:ph type="body" sz="quarter" idx="11"/>
          </p:nvPr>
        </p:nvSpPr>
        <p:spPr>
          <a:xfrm>
            <a:off x="706082" y="1002588"/>
            <a:ext cx="7754337" cy="576262"/>
          </a:xfrm>
        </p:spPr>
        <p:txBody>
          <a:bodyPr/>
          <a:lstStyle/>
          <a:p>
            <a:r>
              <a:rPr lang="en-US" sz="2800" dirty="0">
                <a:latin typeface="Arial Narrow" panose="020B0606020202030204" pitchFamily="34" charset="0"/>
              </a:rPr>
              <a:t>Ohio Public Employees Retirement System (OPERS)</a:t>
            </a:r>
          </a:p>
        </p:txBody>
      </p:sp>
      <p:graphicFrame>
        <p:nvGraphicFramePr>
          <p:cNvPr id="8" name="Diagram 7">
            <a:extLst>
              <a:ext uri="{FF2B5EF4-FFF2-40B4-BE49-F238E27FC236}">
                <a16:creationId xmlns:a16="http://schemas.microsoft.com/office/drawing/2014/main" id="{BEF5FB10-CBC3-4D04-8E5F-C355789DA28B}"/>
              </a:ext>
            </a:extLst>
          </p:cNvPr>
          <p:cNvGraphicFramePr/>
          <p:nvPr>
            <p:extLst>
              <p:ext uri="{D42A27DB-BD31-4B8C-83A1-F6EECF244321}">
                <p14:modId xmlns:p14="http://schemas.microsoft.com/office/powerpoint/2010/main" val="2637366502"/>
              </p:ext>
            </p:extLst>
          </p:nvPr>
        </p:nvGraphicFramePr>
        <p:xfrm>
          <a:off x="809149" y="1273232"/>
          <a:ext cx="10008093" cy="48313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Recorded Sound">
            <a:hlinkClick r:id="" action="ppaction://media"/>
            <a:extLst>
              <a:ext uri="{FF2B5EF4-FFF2-40B4-BE49-F238E27FC236}">
                <a16:creationId xmlns:a16="http://schemas.microsoft.com/office/drawing/2014/main" id="{5667BACC-06F3-4FFB-A4B9-6BB04E4636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76318" y="598608"/>
            <a:ext cx="609600" cy="609600"/>
          </a:xfrm>
          <a:prstGeom prst="rect">
            <a:avLst/>
          </a:prstGeom>
        </p:spPr>
      </p:pic>
      <p:sp>
        <p:nvSpPr>
          <p:cNvPr id="2" name="Rectangle 1">
            <a:extLst>
              <a:ext uri="{FF2B5EF4-FFF2-40B4-BE49-F238E27FC236}">
                <a16:creationId xmlns:a16="http://schemas.microsoft.com/office/drawing/2014/main" id="{FF9E18B8-E899-4E61-B9F1-AF50471B7267}"/>
              </a:ext>
            </a:extLst>
          </p:cNvPr>
          <p:cNvSpPr/>
          <p:nvPr/>
        </p:nvSpPr>
        <p:spPr>
          <a:xfrm>
            <a:off x="10710283" y="229276"/>
            <a:ext cx="1071127" cy="369332"/>
          </a:xfrm>
          <a:prstGeom prst="rect">
            <a:avLst/>
          </a:prstGeom>
        </p:spPr>
        <p:txBody>
          <a:bodyPr wrap="none">
            <a:spAutoFit/>
          </a:bodyPr>
          <a:lstStyle/>
          <a:p>
            <a:r>
              <a:rPr lang="en-US" dirty="0">
                <a:latin typeface="Arial Narrow" panose="020B0606020202030204" pitchFamily="34" charset="0"/>
              </a:rPr>
              <a:t>Play audio</a:t>
            </a:r>
          </a:p>
        </p:txBody>
      </p:sp>
    </p:spTree>
    <p:extLst>
      <p:ext uri="{BB962C8B-B14F-4D97-AF65-F5344CB8AC3E}">
        <p14:creationId xmlns:p14="http://schemas.microsoft.com/office/powerpoint/2010/main" val="1375358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E0D39-840A-4721-8F9C-833A0AD0C42E}"/>
              </a:ext>
            </a:extLst>
          </p:cNvPr>
          <p:cNvSpPr>
            <a:spLocks noGrp="1"/>
          </p:cNvSpPr>
          <p:nvPr>
            <p:ph type="ctrTitle"/>
          </p:nvPr>
        </p:nvSpPr>
        <p:spPr/>
        <p:txBody>
          <a:bodyPr>
            <a:normAutofit fontScale="90000"/>
          </a:bodyPr>
          <a:lstStyle/>
          <a:p>
            <a:r>
              <a:rPr lang="en-US" dirty="0"/>
              <a:t>Please see the summary in regards to your employment status</a:t>
            </a:r>
            <a:br>
              <a:rPr lang="en-US" dirty="0"/>
            </a:br>
            <a:r>
              <a:rPr lang="en-US" dirty="0"/>
              <a:t>and also a link to the MIV page to find more information in regards to the benefits through </a:t>
            </a:r>
            <a:r>
              <a:rPr lang="en-US" dirty="0" err="1"/>
              <a:t>MetroHealth</a:t>
            </a:r>
            <a:endParaRPr lang="en-US" dirty="0"/>
          </a:p>
        </p:txBody>
      </p:sp>
      <p:sp>
        <p:nvSpPr>
          <p:cNvPr id="3" name="Text Placeholder 2">
            <a:extLst>
              <a:ext uri="{FF2B5EF4-FFF2-40B4-BE49-F238E27FC236}">
                <a16:creationId xmlns:a16="http://schemas.microsoft.com/office/drawing/2014/main" id="{E880CE90-1335-4BDA-98E0-447E8B97B736}"/>
              </a:ext>
            </a:extLst>
          </p:cNvPr>
          <p:cNvSpPr>
            <a:spLocks noGrp="1"/>
          </p:cNvSpPr>
          <p:nvPr>
            <p:ph type="body" sz="quarter" idx="10"/>
          </p:nvPr>
        </p:nvSpPr>
        <p:spPr/>
        <p:txBody>
          <a:bodyPr/>
          <a:lstStyle/>
          <a:p>
            <a:pPr marL="285750" indent="-285750">
              <a:buFont typeface="Arial" panose="020B0604020202020204" pitchFamily="34" charset="0"/>
              <a:buChar char="•"/>
            </a:pPr>
            <a:r>
              <a:rPr lang="en-US" dirty="0">
                <a:solidFill>
                  <a:schemeClr val="accent6"/>
                </a:solidFill>
                <a:effectLst>
                  <a:glow rad="127000">
                    <a:schemeClr val="bg1"/>
                  </a:glow>
                </a:effectLst>
                <a:hlinkClick r:id="rId5" action="ppaction://hlinkfile"/>
              </a:rPr>
              <a:t>Non-bargaining full-time and part-time employees</a:t>
            </a:r>
            <a:endParaRPr lang="en-US" dirty="0">
              <a:solidFill>
                <a:schemeClr val="accent6"/>
              </a:solidFill>
              <a:effectLst>
                <a:glow rad="127000">
                  <a:schemeClr val="bg1"/>
                </a:glow>
              </a:effectLst>
            </a:endParaRPr>
          </a:p>
          <a:p>
            <a:pPr marL="285750" indent="-285750">
              <a:buFont typeface="Arial" panose="020B0604020202020204" pitchFamily="34" charset="0"/>
              <a:buChar char="•"/>
            </a:pPr>
            <a:r>
              <a:rPr lang="en-US" dirty="0">
                <a:solidFill>
                  <a:schemeClr val="accent6"/>
                </a:solidFill>
                <a:hlinkClick r:id="rId6" action="ppaction://hlinkfile"/>
              </a:rPr>
              <a:t>AFSCME full-time and part-time employees</a:t>
            </a:r>
            <a:endParaRPr lang="en-US" dirty="0">
              <a:solidFill>
                <a:schemeClr val="accent6"/>
              </a:solidFill>
            </a:endParaRPr>
          </a:p>
          <a:p>
            <a:pPr marL="285750" indent="-285750">
              <a:buFont typeface="Arial" panose="020B0604020202020204" pitchFamily="34" charset="0"/>
              <a:buChar char="•"/>
            </a:pPr>
            <a:r>
              <a:rPr lang="en-US" dirty="0">
                <a:solidFill>
                  <a:schemeClr val="accent6"/>
                </a:solidFill>
                <a:hlinkClick r:id="rId7" action="ppaction://hlinkfile"/>
              </a:rPr>
              <a:t>OPBA full-time and part-time employees</a:t>
            </a:r>
            <a:endParaRPr lang="en-US" dirty="0">
              <a:solidFill>
                <a:schemeClr val="accent6"/>
              </a:solidFill>
            </a:endParaRPr>
          </a:p>
          <a:p>
            <a:pPr marL="285750" indent="-285750">
              <a:buFont typeface="Arial" panose="020B0604020202020204" pitchFamily="34" charset="0"/>
              <a:buChar char="•"/>
            </a:pPr>
            <a:r>
              <a:rPr lang="en-US" dirty="0">
                <a:solidFill>
                  <a:schemeClr val="accent6"/>
                </a:solidFill>
                <a:hlinkClick r:id="rId8" action="ppaction://hlinkfile"/>
              </a:rPr>
              <a:t>Physicians</a:t>
            </a:r>
            <a:endParaRPr lang="en-US" dirty="0">
              <a:solidFill>
                <a:schemeClr val="accent6"/>
              </a:solidFill>
            </a:endParaRPr>
          </a:p>
          <a:p>
            <a:endParaRPr lang="en-US" dirty="0">
              <a:solidFill>
                <a:schemeClr val="accent6"/>
              </a:solidFill>
            </a:endParaRPr>
          </a:p>
          <a:p>
            <a:pPr marL="285750" indent="-285750">
              <a:buFont typeface="Arial" panose="020B0604020202020204" pitchFamily="34" charset="0"/>
              <a:buChar char="•"/>
            </a:pPr>
            <a:r>
              <a:rPr lang="en-US" dirty="0">
                <a:hlinkClick r:id="rId9" tooltip="MIV"/>
              </a:rPr>
              <a:t>MIV benefits page</a:t>
            </a:r>
            <a:r>
              <a:rPr lang="en-US" dirty="0"/>
              <a:t> – You must be on a </a:t>
            </a:r>
            <a:r>
              <a:rPr lang="en-US" dirty="0" err="1"/>
              <a:t>MetroHealth</a:t>
            </a:r>
            <a:r>
              <a:rPr lang="en-US" dirty="0"/>
              <a:t> computer to be able to access this link</a:t>
            </a:r>
          </a:p>
        </p:txBody>
      </p:sp>
      <p:sp>
        <p:nvSpPr>
          <p:cNvPr id="4" name="Text Placeholder 3">
            <a:extLst>
              <a:ext uri="{FF2B5EF4-FFF2-40B4-BE49-F238E27FC236}">
                <a16:creationId xmlns:a16="http://schemas.microsoft.com/office/drawing/2014/main" id="{3FD2D17F-F481-4328-B1D9-FD559F62C343}"/>
              </a:ext>
            </a:extLst>
          </p:cNvPr>
          <p:cNvSpPr>
            <a:spLocks noGrp="1"/>
          </p:cNvSpPr>
          <p:nvPr>
            <p:ph type="body" sz="quarter" idx="11"/>
          </p:nvPr>
        </p:nvSpPr>
        <p:spPr/>
        <p:txBody>
          <a:bodyPr/>
          <a:lstStyle/>
          <a:p>
            <a:r>
              <a:rPr lang="en-US" dirty="0"/>
              <a:t>Benefits Summaries and MIV Links</a:t>
            </a:r>
          </a:p>
        </p:txBody>
      </p:sp>
      <p:pic>
        <p:nvPicPr>
          <p:cNvPr id="9" name="Recorded Sound">
            <a:hlinkClick r:id="" action="ppaction://media"/>
            <a:extLst>
              <a:ext uri="{FF2B5EF4-FFF2-40B4-BE49-F238E27FC236}">
                <a16:creationId xmlns:a16="http://schemas.microsoft.com/office/drawing/2014/main" id="{1D147E11-C469-4B12-81E4-728DE50451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02822" y="880174"/>
            <a:ext cx="609600" cy="609600"/>
          </a:xfrm>
          <a:prstGeom prst="rect">
            <a:avLst/>
          </a:prstGeom>
        </p:spPr>
      </p:pic>
      <p:sp>
        <p:nvSpPr>
          <p:cNvPr id="5" name="Rectangle 4">
            <a:extLst>
              <a:ext uri="{FF2B5EF4-FFF2-40B4-BE49-F238E27FC236}">
                <a16:creationId xmlns:a16="http://schemas.microsoft.com/office/drawing/2014/main" id="{CD7FB4FB-5DE2-4FE2-BEB9-63C766E5E5F1}"/>
              </a:ext>
            </a:extLst>
          </p:cNvPr>
          <p:cNvSpPr/>
          <p:nvPr/>
        </p:nvSpPr>
        <p:spPr>
          <a:xfrm>
            <a:off x="10672058" y="498372"/>
            <a:ext cx="1071127" cy="369332"/>
          </a:xfrm>
          <a:prstGeom prst="rect">
            <a:avLst/>
          </a:prstGeom>
        </p:spPr>
        <p:txBody>
          <a:bodyPr wrap="none">
            <a:spAutoFit/>
          </a:bodyPr>
          <a:lstStyle/>
          <a:p>
            <a:r>
              <a:rPr lang="en-US" dirty="0">
                <a:latin typeface="Arial Narrow" panose="020B0606020202030204" pitchFamily="34" charset="0"/>
              </a:rPr>
              <a:t>Play audio</a:t>
            </a:r>
          </a:p>
        </p:txBody>
      </p:sp>
    </p:spTree>
    <p:extLst>
      <p:ext uri="{BB962C8B-B14F-4D97-AF65-F5344CB8AC3E}">
        <p14:creationId xmlns:p14="http://schemas.microsoft.com/office/powerpoint/2010/main" val="253979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D697FD-33D6-4BDD-8A31-720AE566F3CD}"/>
              </a:ext>
            </a:extLst>
          </p:cNvPr>
          <p:cNvSpPr>
            <a:spLocks noGrp="1"/>
          </p:cNvSpPr>
          <p:nvPr>
            <p:ph type="body" sz="quarter" idx="11"/>
          </p:nvPr>
        </p:nvSpPr>
        <p:spPr>
          <a:xfrm>
            <a:off x="679578" y="1155952"/>
            <a:ext cx="5276850" cy="576262"/>
          </a:xfrm>
        </p:spPr>
        <p:txBody>
          <a:bodyPr/>
          <a:lstStyle/>
          <a:p>
            <a:r>
              <a:rPr lang="en-US" sz="2800" dirty="0">
                <a:latin typeface="Arial Narrow" panose="020B0606020202030204" pitchFamily="34" charset="0"/>
              </a:rPr>
              <a:t>Benefit Enrollment Process </a:t>
            </a:r>
          </a:p>
        </p:txBody>
      </p:sp>
      <p:sp>
        <p:nvSpPr>
          <p:cNvPr id="5" name="TextBox 4">
            <a:extLst>
              <a:ext uri="{FF2B5EF4-FFF2-40B4-BE49-F238E27FC236}">
                <a16:creationId xmlns:a16="http://schemas.microsoft.com/office/drawing/2014/main" id="{A29A66F3-90F0-48BC-AD0A-5B5FDF97929F}"/>
              </a:ext>
            </a:extLst>
          </p:cNvPr>
          <p:cNvSpPr txBox="1"/>
          <p:nvPr/>
        </p:nvSpPr>
        <p:spPr>
          <a:xfrm>
            <a:off x="836023" y="1732214"/>
            <a:ext cx="10676399" cy="6309420"/>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Arial Narrow" panose="020B0606020202030204" pitchFamily="34" charset="0"/>
              </a:rPr>
              <a:t>Points to Remember</a:t>
            </a:r>
          </a:p>
          <a:p>
            <a:pPr marL="742950" lvl="1" indent="-285750">
              <a:buFont typeface="Arial" panose="020B0604020202020204" pitchFamily="34" charset="0"/>
              <a:buChar char="•"/>
            </a:pPr>
            <a:r>
              <a:rPr lang="en-US" sz="2000" b="1" dirty="0">
                <a:latin typeface="Arial Narrow" panose="020B0606020202030204" pitchFamily="34" charset="0"/>
              </a:rPr>
              <a:t>Your enrollment period begins on your first day of employment.  The deadline to enroll will be communicated during your virtual benefit presentation, scheduled in your first week</a:t>
            </a:r>
          </a:p>
          <a:p>
            <a:pPr marL="742950" lvl="1" indent="-285750">
              <a:buFont typeface="Arial" panose="020B0604020202020204" pitchFamily="34" charset="0"/>
              <a:buChar char="•"/>
            </a:pPr>
            <a:r>
              <a:rPr lang="en-US" sz="2000" b="1" dirty="0">
                <a:latin typeface="Arial Narrow" panose="020B0606020202030204" pitchFamily="34" charset="0"/>
              </a:rPr>
              <a:t>Day/time of virtual presentation will be sent via email from </a:t>
            </a:r>
            <a:r>
              <a:rPr lang="en-US" sz="2000" b="1" dirty="0">
                <a:latin typeface="Arial Narrow" panose="020B0606020202030204" pitchFamily="34" charset="0"/>
                <a:hlinkClick r:id="rId5"/>
              </a:rPr>
              <a:t>ebenefits@metrohealth.org</a:t>
            </a:r>
            <a:r>
              <a:rPr lang="en-US" sz="2000" b="1" dirty="0">
                <a:latin typeface="Arial Narrow" panose="020B0606020202030204" pitchFamily="34" charset="0"/>
              </a:rPr>
              <a:t>, with additional benefits detail, the week prior to your start date</a:t>
            </a:r>
          </a:p>
          <a:p>
            <a:pPr marL="742950" lvl="1" indent="-285750">
              <a:buFont typeface="Arial" panose="020B0604020202020204" pitchFamily="34" charset="0"/>
              <a:buChar char="•"/>
            </a:pPr>
            <a:r>
              <a:rPr lang="en-US" sz="2000" b="1" dirty="0">
                <a:latin typeface="Arial Narrow" panose="020B0606020202030204" pitchFamily="34" charset="0"/>
              </a:rPr>
              <a:t>You can be scheduled for a follow-up call with a HR Shared Services member if you have specific questions regarding plan offerings and enrollment</a:t>
            </a:r>
          </a:p>
          <a:p>
            <a:pPr marL="1200150" lvl="2" indent="-285750">
              <a:buFont typeface="Arial" panose="020B0604020202020204" pitchFamily="34" charset="0"/>
              <a:buChar char="•"/>
            </a:pPr>
            <a:r>
              <a:rPr lang="en-US" sz="2000" b="1" dirty="0">
                <a:latin typeface="Arial Narrow" panose="020B0606020202030204" pitchFamily="34" charset="0"/>
              </a:rPr>
              <a:t>This process will be communicated during the virtual benefit presentation</a:t>
            </a:r>
          </a:p>
          <a:p>
            <a:pPr marL="742950" lvl="1" indent="-285750">
              <a:buFont typeface="Arial" panose="020B0604020202020204" pitchFamily="34" charset="0"/>
              <a:buChar char="•"/>
            </a:pPr>
            <a:r>
              <a:rPr lang="en-US" sz="2000" b="1" dirty="0">
                <a:latin typeface="Arial Narrow" panose="020B0606020202030204" pitchFamily="34" charset="0"/>
              </a:rPr>
              <a:t>Please note required enrollment documents listed on next slide</a:t>
            </a:r>
          </a:p>
          <a:p>
            <a:endParaRPr lang="en-US" sz="2000" b="1" dirty="0">
              <a:latin typeface="Arial Narrow" panose="020B0606020202030204" pitchFamily="34" charset="0"/>
            </a:endParaRPr>
          </a:p>
          <a:p>
            <a:pPr marL="285750" indent="-285750">
              <a:buFont typeface="Arial" panose="020B0604020202020204" pitchFamily="34" charset="0"/>
              <a:buChar char="•"/>
            </a:pPr>
            <a:r>
              <a:rPr lang="en-US" sz="2000" b="1" dirty="0">
                <a:latin typeface="Arial Narrow" panose="020B0606020202030204" pitchFamily="34" charset="0"/>
              </a:rPr>
              <a:t>Benefit enrollment is completed from the </a:t>
            </a:r>
            <a:r>
              <a:rPr lang="en-US" sz="2000" b="1" dirty="0" err="1">
                <a:latin typeface="Arial Narrow" panose="020B0606020202030204" pitchFamily="34" charset="0"/>
              </a:rPr>
              <a:t>MyHR</a:t>
            </a:r>
            <a:r>
              <a:rPr lang="en-US" sz="2000" b="1" dirty="0">
                <a:latin typeface="Arial Narrow" panose="020B0606020202030204" pitchFamily="34" charset="0"/>
              </a:rPr>
              <a:t> portal</a:t>
            </a:r>
          </a:p>
          <a:p>
            <a:pPr marL="742950" lvl="1" indent="-285750">
              <a:buFont typeface="Arial" panose="020B0604020202020204" pitchFamily="34" charset="0"/>
              <a:buChar char="•"/>
            </a:pPr>
            <a:r>
              <a:rPr lang="en-US" sz="2000" b="1" dirty="0" err="1">
                <a:latin typeface="Arial Narrow" panose="020B0606020202030204" pitchFamily="34" charset="0"/>
              </a:rPr>
              <a:t>MyHR</a:t>
            </a:r>
            <a:r>
              <a:rPr lang="en-US" sz="2000" b="1" dirty="0">
                <a:latin typeface="Arial Narrow" panose="020B0606020202030204" pitchFamily="34" charset="0"/>
              </a:rPr>
              <a:t> is found on the home page of the MIV (</a:t>
            </a:r>
            <a:r>
              <a:rPr lang="en-US" sz="2000" b="1" dirty="0" err="1">
                <a:latin typeface="Arial Narrow" panose="020B0606020202030204" pitchFamily="34" charset="0"/>
              </a:rPr>
              <a:t>MetroHealth’s</a:t>
            </a:r>
            <a:r>
              <a:rPr lang="en-US" sz="2000" b="1" dirty="0">
                <a:latin typeface="Arial Narrow" panose="020B0606020202030204" pitchFamily="34" charset="0"/>
              </a:rPr>
              <a:t> intranet)</a:t>
            </a:r>
          </a:p>
          <a:p>
            <a:pPr marL="742950" lvl="1" indent="-285750">
              <a:buFont typeface="Arial" panose="020B0604020202020204" pitchFamily="34" charset="0"/>
              <a:buChar char="•"/>
            </a:pPr>
            <a:r>
              <a:rPr lang="en-US" sz="2000" b="1" dirty="0" err="1">
                <a:latin typeface="Arial Narrow" panose="020B0606020202030204" pitchFamily="34" charset="0"/>
              </a:rPr>
              <a:t>MyHR</a:t>
            </a:r>
            <a:r>
              <a:rPr lang="en-US" sz="2000" b="1" dirty="0">
                <a:latin typeface="Arial Narrow" panose="020B0606020202030204" pitchFamily="34" charset="0"/>
              </a:rPr>
              <a:t> portal is </a:t>
            </a:r>
            <a:r>
              <a:rPr lang="en-US" sz="2000" b="1" i="1" u="sng" dirty="0">
                <a:latin typeface="Arial Narrow" panose="020B0606020202030204" pitchFamily="34" charset="0"/>
              </a:rPr>
              <a:t>only</a:t>
            </a:r>
            <a:r>
              <a:rPr lang="en-US" sz="2000" b="1" dirty="0">
                <a:latin typeface="Arial Narrow" panose="020B0606020202030204" pitchFamily="34" charset="0"/>
              </a:rPr>
              <a:t> accessed through a </a:t>
            </a:r>
            <a:r>
              <a:rPr lang="en-US" sz="2000" b="1" dirty="0" err="1">
                <a:latin typeface="Arial Narrow" panose="020B0606020202030204" pitchFamily="34" charset="0"/>
              </a:rPr>
              <a:t>MetroHealth</a:t>
            </a:r>
            <a:r>
              <a:rPr lang="en-US" sz="2000" b="1" dirty="0">
                <a:latin typeface="Arial Narrow" panose="020B0606020202030204" pitchFamily="34" charset="0"/>
              </a:rPr>
              <a:t> computer and available once you begin work</a:t>
            </a:r>
          </a:p>
          <a:p>
            <a:pPr marL="742950" lvl="1" indent="-285750">
              <a:buFont typeface="Arial" panose="020B0604020202020204" pitchFamily="34" charset="0"/>
              <a:buChar char="•"/>
            </a:pPr>
            <a:r>
              <a:rPr lang="en-US" sz="2000" b="1" dirty="0">
                <a:latin typeface="Arial Narrow" panose="020B0606020202030204" pitchFamily="34" charset="0"/>
              </a:rPr>
              <a:t>Accessing </a:t>
            </a:r>
            <a:r>
              <a:rPr lang="en-US" sz="2000" b="1" dirty="0" err="1">
                <a:latin typeface="Arial Narrow" panose="020B0606020202030204" pitchFamily="34" charset="0"/>
              </a:rPr>
              <a:t>MyHR</a:t>
            </a:r>
            <a:r>
              <a:rPr lang="en-US" sz="2000" b="1" dirty="0">
                <a:latin typeface="Arial Narrow" panose="020B0606020202030204" pitchFamily="34" charset="0"/>
              </a:rPr>
              <a:t> enrollment is required </a:t>
            </a:r>
            <a:r>
              <a:rPr lang="en-US" sz="2400" b="1" i="1" u="sng" dirty="0">
                <a:solidFill>
                  <a:srgbClr val="FF0000"/>
                </a:solidFill>
                <a:latin typeface="Arial Narrow" panose="020B0606020202030204" pitchFamily="34" charset="0"/>
              </a:rPr>
              <a:t>even if you are waiving benefits</a:t>
            </a:r>
          </a:p>
          <a:p>
            <a:pPr marL="1200150" lvl="2" indent="-285750">
              <a:buFont typeface="Arial" panose="020B0604020202020204" pitchFamily="34" charset="0"/>
              <a:buChar char="•"/>
            </a:pPr>
            <a:r>
              <a:rPr lang="en-US" sz="2000" b="1" dirty="0">
                <a:latin typeface="Arial Narrow" panose="020B0606020202030204" pitchFamily="34" charset="0"/>
              </a:rPr>
              <a:t>You will have an option to waive coverage</a:t>
            </a:r>
          </a:p>
          <a:p>
            <a:pPr marL="742950" lvl="1" indent="-285750">
              <a:buFont typeface="Arial" panose="020B0604020202020204" pitchFamily="34" charset="0"/>
              <a:buChar char="•"/>
            </a:pPr>
            <a:r>
              <a:rPr lang="en-US" sz="2000" b="1" dirty="0">
                <a:latin typeface="Arial Narrow" panose="020B0606020202030204" pitchFamily="34" charset="0"/>
              </a:rPr>
              <a:t>Be sure to print confirmation statement for future reference</a:t>
            </a:r>
          </a:p>
          <a:p>
            <a:pPr marL="1200150" lvl="2" indent="-285750">
              <a:buFont typeface="Arial" panose="020B0604020202020204" pitchFamily="34" charset="0"/>
              <a:buChar char="•"/>
            </a:pPr>
            <a:endParaRPr lang="en-US" sz="2000" b="1" dirty="0">
              <a:latin typeface="Arial Narrow" panose="020B0606020202030204" pitchFamily="34" charset="0"/>
            </a:endParaRPr>
          </a:p>
          <a:p>
            <a:pPr marL="285750" indent="-285750">
              <a:buFont typeface="Arial" panose="020B0604020202020204" pitchFamily="34" charset="0"/>
              <a:buChar char="•"/>
            </a:pPr>
            <a:endParaRPr lang="en-US" sz="2000" b="1" dirty="0">
              <a:latin typeface="Arial Narrow" panose="020B0606020202030204" pitchFamily="34" charset="0"/>
            </a:endParaRPr>
          </a:p>
          <a:p>
            <a:endParaRPr lang="en-US" sz="2000" b="1" dirty="0">
              <a:latin typeface="Arial Narrow" panose="020B0606020202030204" pitchFamily="34" charset="0"/>
            </a:endParaRPr>
          </a:p>
          <a:p>
            <a:pPr marL="285750" indent="-285750">
              <a:buFont typeface="Arial" panose="020B0604020202020204" pitchFamily="34" charset="0"/>
              <a:buChar char="•"/>
            </a:pPr>
            <a:endParaRPr lang="en-US" sz="2000" b="1" dirty="0">
              <a:latin typeface="Arial Narrow" panose="020B0606020202030204" pitchFamily="34" charset="0"/>
            </a:endParaRPr>
          </a:p>
        </p:txBody>
      </p:sp>
      <p:pic>
        <p:nvPicPr>
          <p:cNvPr id="7" name="Picture 6">
            <a:extLst>
              <a:ext uri="{FF2B5EF4-FFF2-40B4-BE49-F238E27FC236}">
                <a16:creationId xmlns:a16="http://schemas.microsoft.com/office/drawing/2014/main" id="{DC2EAEE8-04BC-431B-A66A-5D2398600792}"/>
              </a:ext>
            </a:extLst>
          </p:cNvPr>
          <p:cNvPicPr>
            <a:picLocks noChangeAspect="1"/>
          </p:cNvPicPr>
          <p:nvPr/>
        </p:nvPicPr>
        <p:blipFill>
          <a:blip r:embed="rId6"/>
          <a:stretch>
            <a:fillRect/>
          </a:stretch>
        </p:blipFill>
        <p:spPr>
          <a:xfrm>
            <a:off x="10542310" y="4411113"/>
            <a:ext cx="716213" cy="1052833"/>
          </a:xfrm>
          <a:prstGeom prst="rect">
            <a:avLst/>
          </a:prstGeom>
        </p:spPr>
      </p:pic>
      <p:pic>
        <p:nvPicPr>
          <p:cNvPr id="6" name="Recorded Sound">
            <a:hlinkClick r:id="" action="ppaction://media"/>
            <a:extLst>
              <a:ext uri="{FF2B5EF4-FFF2-40B4-BE49-F238E27FC236}">
                <a16:creationId xmlns:a16="http://schemas.microsoft.com/office/drawing/2014/main" id="{FACF2A36-4F76-4C31-8C2C-C71C119ED6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77873" y="592010"/>
            <a:ext cx="609600" cy="609600"/>
          </a:xfrm>
          <a:prstGeom prst="rect">
            <a:avLst/>
          </a:prstGeom>
        </p:spPr>
      </p:pic>
      <p:sp>
        <p:nvSpPr>
          <p:cNvPr id="2" name="Rectangle 1">
            <a:extLst>
              <a:ext uri="{FF2B5EF4-FFF2-40B4-BE49-F238E27FC236}">
                <a16:creationId xmlns:a16="http://schemas.microsoft.com/office/drawing/2014/main" id="{EE03D3B7-DFDE-414F-A775-25F55B5C00FA}"/>
              </a:ext>
            </a:extLst>
          </p:cNvPr>
          <p:cNvSpPr/>
          <p:nvPr/>
        </p:nvSpPr>
        <p:spPr>
          <a:xfrm>
            <a:off x="10847110" y="120134"/>
            <a:ext cx="1071127" cy="369332"/>
          </a:xfrm>
          <a:prstGeom prst="rect">
            <a:avLst/>
          </a:prstGeom>
        </p:spPr>
        <p:txBody>
          <a:bodyPr wrap="none">
            <a:spAutoFit/>
          </a:bodyPr>
          <a:lstStyle/>
          <a:p>
            <a:r>
              <a:rPr lang="en-US" dirty="0">
                <a:latin typeface="Arial Narrow" panose="020B0606020202030204" pitchFamily="34" charset="0"/>
              </a:rPr>
              <a:t>Play audio</a:t>
            </a:r>
          </a:p>
        </p:txBody>
      </p:sp>
    </p:spTree>
    <p:extLst>
      <p:ext uri="{BB962C8B-B14F-4D97-AF65-F5344CB8AC3E}">
        <p14:creationId xmlns:p14="http://schemas.microsoft.com/office/powerpoint/2010/main" val="21281516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8C62A53-9E25-40FC-99E5-F1AA5E5A0B51}"/>
              </a:ext>
            </a:extLst>
          </p:cNvPr>
          <p:cNvSpPr txBox="1">
            <a:spLocks/>
          </p:cNvSpPr>
          <p:nvPr/>
        </p:nvSpPr>
        <p:spPr>
          <a:xfrm>
            <a:off x="2218831" y="714457"/>
            <a:ext cx="7754337" cy="5762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accent2"/>
                </a:solidFill>
                <a:latin typeface="Arial Narrow" panose="020B0606020202030204" pitchFamily="34" charset="0"/>
              </a:rPr>
              <a:t>Benefits Documentation </a:t>
            </a:r>
          </a:p>
        </p:txBody>
      </p:sp>
      <p:sp>
        <p:nvSpPr>
          <p:cNvPr id="3" name="TextBox 2">
            <a:extLst>
              <a:ext uri="{FF2B5EF4-FFF2-40B4-BE49-F238E27FC236}">
                <a16:creationId xmlns:a16="http://schemas.microsoft.com/office/drawing/2014/main" id="{9EB69E04-7AFA-4BF4-BF89-3155597D0752}"/>
              </a:ext>
            </a:extLst>
          </p:cNvPr>
          <p:cNvSpPr txBox="1"/>
          <p:nvPr/>
        </p:nvSpPr>
        <p:spPr>
          <a:xfrm>
            <a:off x="1870164" y="1397967"/>
            <a:ext cx="8451670" cy="830997"/>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base">
              <a:spcBef>
                <a:spcPct val="0"/>
              </a:spcBef>
              <a:spcAft>
                <a:spcPct val="0"/>
              </a:spcAft>
              <a:defRPr/>
            </a:pPr>
            <a:r>
              <a:rPr lang="en-US" sz="2400" b="1" dirty="0">
                <a:solidFill>
                  <a:srgbClr val="FFFFFF"/>
                </a:solidFill>
                <a:latin typeface="Arial Narrow" panose="020B0606020202030204" pitchFamily="34" charset="0"/>
              </a:rPr>
              <a:t>The items listed below are required to complete the enrollment process</a:t>
            </a:r>
          </a:p>
        </p:txBody>
      </p:sp>
      <p:sp>
        <p:nvSpPr>
          <p:cNvPr id="4" name="TextBox 2">
            <a:extLst>
              <a:ext uri="{FF2B5EF4-FFF2-40B4-BE49-F238E27FC236}">
                <a16:creationId xmlns:a16="http://schemas.microsoft.com/office/drawing/2014/main" id="{72D94C58-98B8-41F4-BF56-39C001C7CA24}"/>
              </a:ext>
            </a:extLst>
          </p:cNvPr>
          <p:cNvSpPr txBox="1">
            <a:spLocks noChangeArrowheads="1"/>
          </p:cNvSpPr>
          <p:nvPr/>
        </p:nvSpPr>
        <p:spPr bwMode="auto">
          <a:xfrm>
            <a:off x="1395167" y="2599960"/>
            <a:ext cx="10030394"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marL="514350" lvl="1" indent="0" fontAlgn="base">
              <a:spcBef>
                <a:spcPct val="0"/>
              </a:spcBef>
              <a:spcAft>
                <a:spcPct val="0"/>
              </a:spcAft>
            </a:pPr>
            <a:endParaRPr lang="en-US" sz="1800" b="1" dirty="0">
              <a:solidFill>
                <a:srgbClr val="000000"/>
              </a:solidFill>
              <a:latin typeface="Arial Narrow" panose="020B0606020202030204" pitchFamily="34" charset="0"/>
              <a:cs typeface="Arial" pitchFamily="34" charset="0"/>
            </a:endParaRPr>
          </a:p>
          <a:p>
            <a:pPr marL="57150" indent="-285750" fontAlgn="base">
              <a:spcBef>
                <a:spcPct val="0"/>
              </a:spcBef>
              <a:spcAft>
                <a:spcPct val="0"/>
              </a:spcAft>
              <a:buFont typeface="Arial" panose="020B0604020202020204" pitchFamily="34" charset="0"/>
              <a:buChar char="•"/>
            </a:pPr>
            <a:r>
              <a:rPr lang="en-US" b="1" dirty="0">
                <a:solidFill>
                  <a:srgbClr val="000000"/>
                </a:solidFill>
                <a:latin typeface="Arial Narrow" panose="020B0606020202030204" pitchFamily="34" charset="0"/>
                <a:cs typeface="Arial" pitchFamily="34" charset="0"/>
              </a:rPr>
              <a:t>Beneficiary designation form (metrohealth.org/welcome)</a:t>
            </a:r>
          </a:p>
          <a:p>
            <a:pPr marL="57150" indent="-285750" fontAlgn="base">
              <a:spcBef>
                <a:spcPct val="0"/>
              </a:spcBef>
              <a:spcAft>
                <a:spcPct val="0"/>
              </a:spcAft>
              <a:buFont typeface="Arial" panose="020B0604020202020204" pitchFamily="34" charset="0"/>
              <a:buChar char="•"/>
            </a:pPr>
            <a:endParaRPr lang="en-US" sz="1800" b="1" dirty="0">
              <a:solidFill>
                <a:srgbClr val="000000"/>
              </a:solidFill>
              <a:latin typeface="Arial Narrow" panose="020B0606020202030204" pitchFamily="34" charset="0"/>
              <a:cs typeface="Arial" pitchFamily="34" charset="0"/>
            </a:endParaRPr>
          </a:p>
          <a:p>
            <a:pPr marL="57150" indent="-285750" fontAlgn="base">
              <a:spcBef>
                <a:spcPct val="0"/>
              </a:spcBef>
              <a:spcAft>
                <a:spcPct val="0"/>
              </a:spcAft>
              <a:buFont typeface="Arial" panose="020B0604020202020204" pitchFamily="34" charset="0"/>
              <a:buChar char="•"/>
            </a:pPr>
            <a:endParaRPr lang="en-US" sz="1800" b="1" dirty="0">
              <a:solidFill>
                <a:srgbClr val="000000"/>
              </a:solidFill>
              <a:latin typeface="Arial Narrow" panose="020B0606020202030204" pitchFamily="34" charset="0"/>
              <a:cs typeface="Arial" pitchFamily="34" charset="0"/>
            </a:endParaRPr>
          </a:p>
          <a:p>
            <a:pPr marL="57150" indent="-285750" fontAlgn="base">
              <a:spcBef>
                <a:spcPct val="0"/>
              </a:spcBef>
              <a:spcAft>
                <a:spcPct val="0"/>
              </a:spcAft>
              <a:buFont typeface="Arial" panose="020B0604020202020204" pitchFamily="34" charset="0"/>
              <a:buChar char="•"/>
            </a:pPr>
            <a:r>
              <a:rPr lang="en-US" b="1" dirty="0">
                <a:solidFill>
                  <a:srgbClr val="000000"/>
                </a:solidFill>
                <a:latin typeface="Arial Narrow" panose="020B0606020202030204" pitchFamily="34" charset="0"/>
                <a:cs typeface="Arial" pitchFamily="34" charset="0"/>
              </a:rPr>
              <a:t>Dependent Verification form (metrohealth.org/welcome)</a:t>
            </a:r>
          </a:p>
          <a:p>
            <a:pPr marL="1028700" lvl="1" fontAlgn="base">
              <a:spcBef>
                <a:spcPct val="0"/>
              </a:spcBef>
              <a:spcAft>
                <a:spcPct val="0"/>
              </a:spcAft>
              <a:buFont typeface="Arial" panose="020B0604020202020204" pitchFamily="34" charset="0"/>
              <a:buChar char="•"/>
            </a:pPr>
            <a:r>
              <a:rPr lang="en-US" sz="1800" b="1" dirty="0">
                <a:solidFill>
                  <a:srgbClr val="000000"/>
                </a:solidFill>
                <a:latin typeface="Arial Narrow" panose="020B0606020202030204" pitchFamily="34" charset="0"/>
                <a:cs typeface="Arial" pitchFamily="34" charset="0"/>
              </a:rPr>
              <a:t>If you are enrolling dependents</a:t>
            </a:r>
          </a:p>
          <a:p>
            <a:pPr marL="1028700" lvl="1" fontAlgn="base">
              <a:spcBef>
                <a:spcPct val="0"/>
              </a:spcBef>
              <a:spcAft>
                <a:spcPct val="0"/>
              </a:spcAft>
              <a:buFont typeface="Arial" panose="020B0604020202020204" pitchFamily="34" charset="0"/>
              <a:buChar char="•"/>
            </a:pPr>
            <a:r>
              <a:rPr lang="en-US" sz="1800" b="1" dirty="0">
                <a:solidFill>
                  <a:srgbClr val="000000"/>
                </a:solidFill>
                <a:latin typeface="Arial Narrow" panose="020B0606020202030204" pitchFamily="34" charset="0"/>
                <a:cs typeface="Arial" pitchFamily="34" charset="0"/>
              </a:rPr>
              <a:t>SSNs for dependents are required</a:t>
            </a:r>
          </a:p>
          <a:p>
            <a:pPr marL="1028700" lvl="1" fontAlgn="base">
              <a:spcBef>
                <a:spcPct val="0"/>
              </a:spcBef>
              <a:spcAft>
                <a:spcPct val="0"/>
              </a:spcAft>
              <a:buFont typeface="Arial" panose="020B0604020202020204" pitchFamily="34" charset="0"/>
              <a:buChar char="•"/>
            </a:pPr>
            <a:r>
              <a:rPr lang="en-US" sz="1800" b="1" dirty="0">
                <a:solidFill>
                  <a:srgbClr val="000000"/>
                </a:solidFill>
                <a:latin typeface="Arial Narrow" panose="020B0606020202030204" pitchFamily="34" charset="0"/>
                <a:cs typeface="Arial" pitchFamily="34" charset="0"/>
              </a:rPr>
              <a:t>Attachments are required:</a:t>
            </a:r>
          </a:p>
          <a:p>
            <a:pPr marL="1428750" lvl="2" fontAlgn="base">
              <a:spcBef>
                <a:spcPct val="0"/>
              </a:spcBef>
              <a:spcAft>
                <a:spcPct val="0"/>
              </a:spcAft>
              <a:buFont typeface="Arial" panose="020B0604020202020204" pitchFamily="34" charset="0"/>
              <a:buChar char="•"/>
            </a:pPr>
            <a:endParaRPr lang="en-US" sz="1800" b="1" dirty="0">
              <a:solidFill>
                <a:srgbClr val="000000"/>
              </a:solidFill>
              <a:latin typeface="Arial Narrow" panose="020B0606020202030204" pitchFamily="34" charset="0"/>
              <a:cs typeface="Arial" pitchFamily="34" charset="0"/>
            </a:endParaRPr>
          </a:p>
          <a:p>
            <a:pPr marL="57150" indent="-285750" fontAlgn="base">
              <a:spcBef>
                <a:spcPct val="0"/>
              </a:spcBef>
              <a:spcAft>
                <a:spcPct val="0"/>
              </a:spcAft>
              <a:buFont typeface="Arial" panose="020B0604020202020204" pitchFamily="34" charset="0"/>
              <a:buChar char="•"/>
            </a:pPr>
            <a:endParaRPr lang="en-US" sz="1800" b="1" dirty="0">
              <a:solidFill>
                <a:srgbClr val="000000"/>
              </a:solidFill>
              <a:latin typeface="Arial Narrow" panose="020B0606020202030204" pitchFamily="34" charset="0"/>
              <a:cs typeface="Arial" pitchFamily="34" charset="0"/>
            </a:endParaRPr>
          </a:p>
          <a:p>
            <a:pPr marL="285750" lvl="1" fontAlgn="base">
              <a:spcBef>
                <a:spcPct val="0"/>
              </a:spcBef>
              <a:spcAft>
                <a:spcPct val="0"/>
              </a:spcAft>
              <a:buFont typeface="Arial" panose="020B0604020202020204" pitchFamily="34" charset="0"/>
              <a:buChar char="•"/>
            </a:pPr>
            <a:endParaRPr lang="en-US" sz="1800" b="1" dirty="0">
              <a:solidFill>
                <a:srgbClr val="000000"/>
              </a:solidFill>
              <a:latin typeface="Arial Narrow" panose="020B0606020202030204" pitchFamily="34" charset="0"/>
              <a:cs typeface="Arial" pitchFamily="34" charset="0"/>
            </a:endParaRPr>
          </a:p>
          <a:p>
            <a:pPr marL="1028700" lvl="1" fontAlgn="base">
              <a:spcBef>
                <a:spcPct val="0"/>
              </a:spcBef>
              <a:spcAft>
                <a:spcPct val="0"/>
              </a:spcAft>
              <a:buFont typeface="Arial" panose="020B0604020202020204" pitchFamily="34" charset="0"/>
              <a:buChar char="•"/>
            </a:pPr>
            <a:endParaRPr lang="en-US" sz="1400" dirty="0">
              <a:solidFill>
                <a:srgbClr val="000000"/>
              </a:solidFill>
              <a:latin typeface="Arial" pitchFamily="34" charset="0"/>
              <a:cs typeface="Arial" pitchFamily="34" charset="0"/>
            </a:endParaRPr>
          </a:p>
          <a:p>
            <a:pPr marL="285750" indent="-285750" fontAlgn="base">
              <a:spcBef>
                <a:spcPct val="0"/>
              </a:spcBef>
              <a:spcAft>
                <a:spcPct val="0"/>
              </a:spcAft>
              <a:buFont typeface="Arial" panose="020B0604020202020204" pitchFamily="34" charset="0"/>
              <a:buChar char="•"/>
            </a:pPr>
            <a:endParaRPr lang="en-US" sz="1400" dirty="0">
              <a:solidFill>
                <a:srgbClr val="000000"/>
              </a:solidFill>
              <a:latin typeface="Arial" pitchFamily="34" charset="0"/>
              <a:cs typeface="Arial" pitchFamily="34" charset="0"/>
            </a:endParaRPr>
          </a:p>
          <a:p>
            <a:pPr algn="ctr" fontAlgn="base">
              <a:spcBef>
                <a:spcPct val="0"/>
              </a:spcBef>
              <a:spcAft>
                <a:spcPct val="0"/>
              </a:spcAft>
            </a:pPr>
            <a:endParaRPr lang="en-US" sz="1400" dirty="0">
              <a:solidFill>
                <a:srgbClr val="000000"/>
              </a:solidFill>
              <a:latin typeface="Arial" pitchFamily="34" charset="0"/>
              <a:cs typeface="Arial" pitchFamily="34" charset="0"/>
            </a:endParaRPr>
          </a:p>
          <a:p>
            <a:pPr algn="ctr" fontAlgn="base">
              <a:spcBef>
                <a:spcPct val="0"/>
              </a:spcBef>
              <a:spcAft>
                <a:spcPct val="0"/>
              </a:spcAft>
            </a:pPr>
            <a:endParaRPr lang="en-US" sz="1400" dirty="0">
              <a:solidFill>
                <a:srgbClr val="000000"/>
              </a:solidFill>
              <a:latin typeface="Arial" pitchFamily="34" charset="0"/>
              <a:cs typeface="Arial" pitchFamily="34" charset="0"/>
            </a:endParaRPr>
          </a:p>
        </p:txBody>
      </p:sp>
      <p:sp>
        <p:nvSpPr>
          <p:cNvPr id="7" name="TextBox 6">
            <a:extLst>
              <a:ext uri="{FF2B5EF4-FFF2-40B4-BE49-F238E27FC236}">
                <a16:creationId xmlns:a16="http://schemas.microsoft.com/office/drawing/2014/main" id="{D534DFFC-90F4-45CA-A613-3AE18B3701DA}"/>
              </a:ext>
            </a:extLst>
          </p:cNvPr>
          <p:cNvSpPr txBox="1"/>
          <p:nvPr/>
        </p:nvSpPr>
        <p:spPr>
          <a:xfrm>
            <a:off x="10885286" y="333481"/>
            <a:ext cx="1071127" cy="369332"/>
          </a:xfrm>
          <a:prstGeom prst="rect">
            <a:avLst/>
          </a:prstGeom>
          <a:noFill/>
        </p:spPr>
        <p:txBody>
          <a:bodyPr wrap="none" rtlCol="0">
            <a:spAutoFit/>
          </a:bodyPr>
          <a:lstStyle/>
          <a:p>
            <a:r>
              <a:rPr lang="en-US" dirty="0">
                <a:latin typeface="Arial Narrow" panose="020B0606020202030204" pitchFamily="34" charset="0"/>
              </a:rPr>
              <a:t>Play audio</a:t>
            </a:r>
          </a:p>
        </p:txBody>
      </p:sp>
      <p:pic>
        <p:nvPicPr>
          <p:cNvPr id="10" name="Recorded Sound">
            <a:hlinkClick r:id="" action="ppaction://media"/>
            <a:extLst>
              <a:ext uri="{FF2B5EF4-FFF2-40B4-BE49-F238E27FC236}">
                <a16:creationId xmlns:a16="http://schemas.microsoft.com/office/drawing/2014/main" id="{C27015FF-D818-4CD8-A6D5-B34499F26C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0761" y="788367"/>
            <a:ext cx="609600" cy="609600"/>
          </a:xfrm>
          <a:prstGeom prst="rect">
            <a:avLst/>
          </a:prstGeom>
        </p:spPr>
      </p:pic>
    </p:spTree>
    <p:extLst>
      <p:ext uri="{BB962C8B-B14F-4D97-AF65-F5344CB8AC3E}">
        <p14:creationId xmlns:p14="http://schemas.microsoft.com/office/powerpoint/2010/main" val="2540683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0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275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00A26C-4E18-8042-BAC6-FCC9D4619CCF}"/>
              </a:ext>
            </a:extLst>
          </p:cNvPr>
          <p:cNvSpPr>
            <a:spLocks noGrp="1"/>
          </p:cNvSpPr>
          <p:nvPr>
            <p:ph type="body" sz="quarter" idx="11"/>
          </p:nvPr>
        </p:nvSpPr>
        <p:spPr/>
        <p:txBody>
          <a:bodyPr/>
          <a:lstStyle/>
          <a:p>
            <a:r>
              <a:rPr lang="en-US" sz="2400" dirty="0">
                <a:latin typeface="Arial Narrow" panose="020B0606020202030204" pitchFamily="34" charset="0"/>
              </a:rPr>
              <a:t>HR Shared Services/Benefits Department </a:t>
            </a:r>
          </a:p>
        </p:txBody>
      </p:sp>
      <p:graphicFrame>
        <p:nvGraphicFramePr>
          <p:cNvPr id="6" name="Diagram 5">
            <a:extLst>
              <a:ext uri="{FF2B5EF4-FFF2-40B4-BE49-F238E27FC236}">
                <a16:creationId xmlns:a16="http://schemas.microsoft.com/office/drawing/2014/main" id="{198E6F96-E079-4C34-AE5E-D669ACD753C4}"/>
              </a:ext>
            </a:extLst>
          </p:cNvPr>
          <p:cNvGraphicFramePr/>
          <p:nvPr>
            <p:extLst>
              <p:ext uri="{D42A27DB-BD31-4B8C-83A1-F6EECF244321}">
                <p14:modId xmlns:p14="http://schemas.microsoft.com/office/powerpoint/2010/main" val="1760908952"/>
              </p:ext>
            </p:extLst>
          </p:nvPr>
        </p:nvGraphicFramePr>
        <p:xfrm>
          <a:off x="572609" y="1890943"/>
          <a:ext cx="80772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Recorded Sound">
            <a:hlinkClick r:id="" action="ppaction://media"/>
            <a:extLst>
              <a:ext uri="{FF2B5EF4-FFF2-40B4-BE49-F238E27FC236}">
                <a16:creationId xmlns:a16="http://schemas.microsoft.com/office/drawing/2014/main" id="{34D4C2D8-DE35-4E63-8613-EC3D223D65A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77161" y="730511"/>
            <a:ext cx="609600" cy="609600"/>
          </a:xfrm>
          <a:prstGeom prst="rect">
            <a:avLst/>
          </a:prstGeom>
        </p:spPr>
      </p:pic>
      <p:sp>
        <p:nvSpPr>
          <p:cNvPr id="3" name="Rectangle 2">
            <a:extLst>
              <a:ext uri="{FF2B5EF4-FFF2-40B4-BE49-F238E27FC236}">
                <a16:creationId xmlns:a16="http://schemas.microsoft.com/office/drawing/2014/main" id="{13242964-E102-454A-BBCD-1D843A1A72E8}"/>
              </a:ext>
            </a:extLst>
          </p:cNvPr>
          <p:cNvSpPr/>
          <p:nvPr/>
        </p:nvSpPr>
        <p:spPr>
          <a:xfrm>
            <a:off x="10346398" y="279703"/>
            <a:ext cx="1071127" cy="369332"/>
          </a:xfrm>
          <a:prstGeom prst="rect">
            <a:avLst/>
          </a:prstGeom>
        </p:spPr>
        <p:txBody>
          <a:bodyPr wrap="none">
            <a:spAutoFit/>
          </a:bodyPr>
          <a:lstStyle/>
          <a:p>
            <a:r>
              <a:rPr lang="en-US" dirty="0">
                <a:latin typeface="Arial Narrow" panose="020B0606020202030204" pitchFamily="34" charset="0"/>
              </a:rPr>
              <a:t>Play audio</a:t>
            </a:r>
          </a:p>
        </p:txBody>
      </p:sp>
    </p:spTree>
    <p:extLst>
      <p:ext uri="{BB962C8B-B14F-4D97-AF65-F5344CB8AC3E}">
        <p14:creationId xmlns:p14="http://schemas.microsoft.com/office/powerpoint/2010/main" val="14050315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563F9-FD8A-4F9F-877B-1094AE44516C}"/>
              </a:ext>
            </a:extLst>
          </p:cNvPr>
          <p:cNvSpPr>
            <a:spLocks noGrp="1"/>
          </p:cNvSpPr>
          <p:nvPr>
            <p:ph type="ctrTitle"/>
          </p:nvPr>
        </p:nvSpPr>
        <p:spPr>
          <a:xfrm>
            <a:off x="7892249" y="1762218"/>
            <a:ext cx="3657600" cy="1717828"/>
          </a:xfrm>
        </p:spPr>
        <p:txBody>
          <a:bodyPr>
            <a:normAutofit/>
          </a:bodyPr>
          <a:lstStyle/>
          <a:p>
            <a:r>
              <a:rPr lang="en-US" sz="2800" dirty="0">
                <a:effectLst>
                  <a:outerShdw blurRad="38100" dist="38100" dir="2700000" algn="tl">
                    <a:srgbClr val="000000">
                      <a:alpha val="43137"/>
                    </a:srgbClr>
                  </a:outerShdw>
                </a:effectLst>
                <a:latin typeface="Arial Narrow" panose="020B0606020202030204" pitchFamily="34" charset="0"/>
              </a:rPr>
              <a:t>Benefit eligibility is determined by your budgeted hours and your union status</a:t>
            </a:r>
          </a:p>
        </p:txBody>
      </p:sp>
      <p:graphicFrame>
        <p:nvGraphicFramePr>
          <p:cNvPr id="7" name="Object 6">
            <a:extLst>
              <a:ext uri="{FF2B5EF4-FFF2-40B4-BE49-F238E27FC236}">
                <a16:creationId xmlns:a16="http://schemas.microsoft.com/office/drawing/2014/main" id="{423A0795-2524-4CDE-8601-480A25E1496B}"/>
              </a:ext>
            </a:extLst>
          </p:cNvPr>
          <p:cNvGraphicFramePr>
            <a:graphicFrameLocks noChangeAspect="1"/>
          </p:cNvGraphicFramePr>
          <p:nvPr>
            <p:extLst>
              <p:ext uri="{D42A27DB-BD31-4B8C-83A1-F6EECF244321}">
                <p14:modId xmlns:p14="http://schemas.microsoft.com/office/powerpoint/2010/main" val="2517571284"/>
              </p:ext>
            </p:extLst>
          </p:nvPr>
        </p:nvGraphicFramePr>
        <p:xfrm>
          <a:off x="754602" y="115410"/>
          <a:ext cx="6533964" cy="6676007"/>
        </p:xfrm>
        <a:graphic>
          <a:graphicData uri="http://schemas.openxmlformats.org/presentationml/2006/ole">
            <mc:AlternateContent xmlns:mc="http://schemas.openxmlformats.org/markup-compatibility/2006">
              <mc:Choice xmlns:v="urn:schemas-microsoft-com:vml" Requires="v">
                <p:oleObj spid="_x0000_s1206" name="Acrobat Document" r:id="rId6" imgW="5828993" imgH="7543566" progId="AcroExch.Document.DC">
                  <p:embed/>
                </p:oleObj>
              </mc:Choice>
              <mc:Fallback>
                <p:oleObj name="Acrobat Document" r:id="rId6" imgW="5828993" imgH="7543566" progId="AcroExch.Document.DC">
                  <p:embed/>
                  <p:pic>
                    <p:nvPicPr>
                      <p:cNvPr id="0" name=""/>
                      <p:cNvPicPr/>
                      <p:nvPr/>
                    </p:nvPicPr>
                    <p:blipFill>
                      <a:blip r:embed="rId7"/>
                      <a:stretch>
                        <a:fillRect/>
                      </a:stretch>
                    </p:blipFill>
                    <p:spPr>
                      <a:xfrm>
                        <a:off x="754602" y="115410"/>
                        <a:ext cx="6533964" cy="667600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0D690854-D7BF-4751-80E1-69547102E732}"/>
              </a:ext>
            </a:extLst>
          </p:cNvPr>
          <p:cNvSpPr/>
          <p:nvPr/>
        </p:nvSpPr>
        <p:spPr>
          <a:xfrm>
            <a:off x="4767309" y="363984"/>
            <a:ext cx="1731145" cy="310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C2847D5-59CA-42C3-B754-379ABDE8773B}"/>
              </a:ext>
            </a:extLst>
          </p:cNvPr>
          <p:cNvSpPr/>
          <p:nvPr/>
        </p:nvSpPr>
        <p:spPr>
          <a:xfrm>
            <a:off x="4919709" y="516384"/>
            <a:ext cx="1731145" cy="310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90BF1B0-9574-4BAB-9347-A609F630DCC6}"/>
              </a:ext>
            </a:extLst>
          </p:cNvPr>
          <p:cNvSpPr/>
          <p:nvPr/>
        </p:nvSpPr>
        <p:spPr>
          <a:xfrm>
            <a:off x="855216" y="6084162"/>
            <a:ext cx="5030679" cy="310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BFB82C7-9760-453E-9C3C-CF305C379B8A}"/>
              </a:ext>
            </a:extLst>
          </p:cNvPr>
          <p:cNvSpPr/>
          <p:nvPr/>
        </p:nvSpPr>
        <p:spPr>
          <a:xfrm>
            <a:off x="855216" y="4301230"/>
            <a:ext cx="5030679" cy="310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3 Recorded Sound">
            <a:hlinkClick r:id="" action="ppaction://media"/>
            <a:extLst>
              <a:ext uri="{FF2B5EF4-FFF2-40B4-BE49-F238E27FC236}">
                <a16:creationId xmlns:a16="http://schemas.microsoft.com/office/drawing/2014/main" id="{AC0D1D0D-C7E2-41CC-9086-F8C34D4449F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858309" y="674703"/>
            <a:ext cx="609600" cy="609600"/>
          </a:xfrm>
          <a:prstGeom prst="rect">
            <a:avLst/>
          </a:prstGeom>
        </p:spPr>
      </p:pic>
      <p:sp>
        <p:nvSpPr>
          <p:cNvPr id="3" name="Rectangle 2">
            <a:extLst>
              <a:ext uri="{FF2B5EF4-FFF2-40B4-BE49-F238E27FC236}">
                <a16:creationId xmlns:a16="http://schemas.microsoft.com/office/drawing/2014/main" id="{EF79C1F7-C8BE-4615-ABF1-B3CDF65BBA56}"/>
              </a:ext>
            </a:extLst>
          </p:cNvPr>
          <p:cNvSpPr/>
          <p:nvPr/>
        </p:nvSpPr>
        <p:spPr>
          <a:xfrm>
            <a:off x="10606539" y="261357"/>
            <a:ext cx="1071127" cy="369332"/>
          </a:xfrm>
          <a:prstGeom prst="rect">
            <a:avLst/>
          </a:prstGeom>
        </p:spPr>
        <p:txBody>
          <a:bodyPr wrap="none">
            <a:spAutoFit/>
          </a:bodyPr>
          <a:lstStyle/>
          <a:p>
            <a:r>
              <a:rPr lang="en-US" dirty="0">
                <a:solidFill>
                  <a:schemeClr val="bg1"/>
                </a:solidFill>
                <a:latin typeface="Arial Narrow" panose="020B0606020202030204" pitchFamily="34" charset="0"/>
              </a:rPr>
              <a:t>Play audio</a:t>
            </a:r>
          </a:p>
        </p:txBody>
      </p:sp>
    </p:spTree>
    <p:extLst>
      <p:ext uri="{BB962C8B-B14F-4D97-AF65-F5344CB8AC3E}">
        <p14:creationId xmlns:p14="http://schemas.microsoft.com/office/powerpoint/2010/main" val="1107639957"/>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EED6-35A2-43F7-8F2B-A045D2BC3878}"/>
              </a:ext>
            </a:extLst>
          </p:cNvPr>
          <p:cNvSpPr>
            <a:spLocks noGrp="1"/>
          </p:cNvSpPr>
          <p:nvPr>
            <p:ph type="ctrTitle"/>
          </p:nvPr>
        </p:nvSpPr>
        <p:spPr>
          <a:xfrm>
            <a:off x="706082" y="1745355"/>
            <a:ext cx="11261017" cy="738664"/>
          </a:xfrm>
          <a:ln w="28575">
            <a:solidFill>
              <a:srgbClr val="FF0000"/>
            </a:solidFill>
          </a:ln>
        </p:spPr>
        <p:txBody>
          <a:bodyPr>
            <a:noAutofit/>
          </a:bodyPr>
          <a:lstStyle/>
          <a:p>
            <a:pPr algn="ctr"/>
            <a:r>
              <a:rPr lang="en-US" sz="2200" dirty="0">
                <a:latin typeface="Arial Narrow" panose="020B0606020202030204" pitchFamily="34" charset="0"/>
              </a:rPr>
              <a:t>You cannot change your benefits elections for the rest of the calendar year, </a:t>
            </a:r>
            <a:br>
              <a:rPr lang="en-US" sz="2200" dirty="0">
                <a:latin typeface="Arial Narrow" panose="020B0606020202030204" pitchFamily="34" charset="0"/>
              </a:rPr>
            </a:br>
            <a:r>
              <a:rPr lang="en-US" sz="2200" dirty="0">
                <a:latin typeface="Arial Narrow" panose="020B0606020202030204" pitchFamily="34" charset="0"/>
              </a:rPr>
              <a:t>unless you have a Qualifying Life Event (QLE)</a:t>
            </a:r>
          </a:p>
        </p:txBody>
      </p:sp>
      <p:sp>
        <p:nvSpPr>
          <p:cNvPr id="4" name="Text Placeholder 3">
            <a:extLst>
              <a:ext uri="{FF2B5EF4-FFF2-40B4-BE49-F238E27FC236}">
                <a16:creationId xmlns:a16="http://schemas.microsoft.com/office/drawing/2014/main" id="{E76CABB6-1E4D-45D1-9303-317FCF1B7687}"/>
              </a:ext>
            </a:extLst>
          </p:cNvPr>
          <p:cNvSpPr>
            <a:spLocks noGrp="1"/>
          </p:cNvSpPr>
          <p:nvPr>
            <p:ph type="body" sz="quarter" idx="11"/>
          </p:nvPr>
        </p:nvSpPr>
        <p:spPr>
          <a:xfrm>
            <a:off x="706082" y="1075180"/>
            <a:ext cx="5276850" cy="576262"/>
          </a:xfrm>
        </p:spPr>
        <p:txBody>
          <a:bodyPr/>
          <a:lstStyle/>
          <a:p>
            <a:r>
              <a:rPr lang="en-US" sz="2800" dirty="0">
                <a:latin typeface="Arial Narrow" panose="020B0606020202030204" pitchFamily="34" charset="0"/>
              </a:rPr>
              <a:t>Qualifying Life Events</a:t>
            </a:r>
          </a:p>
        </p:txBody>
      </p:sp>
      <p:sp>
        <p:nvSpPr>
          <p:cNvPr id="5" name="TextBox 4">
            <a:extLst>
              <a:ext uri="{FF2B5EF4-FFF2-40B4-BE49-F238E27FC236}">
                <a16:creationId xmlns:a16="http://schemas.microsoft.com/office/drawing/2014/main" id="{A4690694-6E16-43D3-81F8-4C95D00EE312}"/>
              </a:ext>
            </a:extLst>
          </p:cNvPr>
          <p:cNvSpPr txBox="1"/>
          <p:nvPr/>
        </p:nvSpPr>
        <p:spPr>
          <a:xfrm>
            <a:off x="995778" y="3769157"/>
            <a:ext cx="3630168" cy="738664"/>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base">
              <a:spcBef>
                <a:spcPct val="0"/>
              </a:spcBef>
              <a:spcAft>
                <a:spcPct val="0"/>
              </a:spcAft>
              <a:defRPr/>
            </a:pPr>
            <a:r>
              <a:rPr lang="en-US" sz="2100" dirty="0">
                <a:solidFill>
                  <a:srgbClr val="FFFFFF"/>
                </a:solidFill>
                <a:latin typeface="Arial Narrow" panose="020B0606020202030204" pitchFamily="34" charset="0"/>
              </a:rPr>
              <a:t>Changes must be made within 31 days of the event date.</a:t>
            </a:r>
          </a:p>
        </p:txBody>
      </p:sp>
      <p:sp>
        <p:nvSpPr>
          <p:cNvPr id="6" name="TextBox 5">
            <a:extLst>
              <a:ext uri="{FF2B5EF4-FFF2-40B4-BE49-F238E27FC236}">
                <a16:creationId xmlns:a16="http://schemas.microsoft.com/office/drawing/2014/main" id="{63FFBC27-6189-40B6-858B-16AB1B47E163}"/>
              </a:ext>
            </a:extLst>
          </p:cNvPr>
          <p:cNvSpPr txBox="1"/>
          <p:nvPr/>
        </p:nvSpPr>
        <p:spPr>
          <a:xfrm>
            <a:off x="5956428" y="3092453"/>
            <a:ext cx="4155238" cy="1970219"/>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base">
              <a:spcBef>
                <a:spcPct val="0"/>
              </a:spcBef>
              <a:spcAft>
                <a:spcPct val="0"/>
              </a:spcAft>
              <a:defRPr/>
            </a:pPr>
            <a:r>
              <a:rPr lang="en-US" sz="2100" b="1" u="sng" dirty="0">
                <a:solidFill>
                  <a:srgbClr val="FFFFFF"/>
                </a:solidFill>
                <a:latin typeface="Arial Narrow" panose="020B0606020202030204" pitchFamily="34" charset="0"/>
              </a:rPr>
              <a:t>Qualifying Life Events</a:t>
            </a:r>
          </a:p>
          <a:p>
            <a:pPr marL="342900" indent="-342900" fontAlgn="base">
              <a:spcBef>
                <a:spcPct val="0"/>
              </a:spcBef>
              <a:spcAft>
                <a:spcPct val="0"/>
              </a:spcAft>
              <a:buFont typeface="Arial" panose="020B0604020202020204" pitchFamily="34" charset="0"/>
              <a:buChar char="•"/>
              <a:defRPr/>
            </a:pPr>
            <a:r>
              <a:rPr lang="en-US" sz="2100" dirty="0">
                <a:solidFill>
                  <a:srgbClr val="FFFFFF"/>
                </a:solidFill>
                <a:latin typeface="Arial Narrow" panose="020B0606020202030204" pitchFamily="34" charset="0"/>
              </a:rPr>
              <a:t>Changes in benefits eligibility</a:t>
            </a:r>
          </a:p>
          <a:p>
            <a:pPr marL="342900" indent="-342900" fontAlgn="base">
              <a:lnSpc>
                <a:spcPct val="150000"/>
              </a:lnSpc>
              <a:spcBef>
                <a:spcPct val="0"/>
              </a:spcBef>
              <a:spcAft>
                <a:spcPct val="0"/>
              </a:spcAft>
              <a:buFont typeface="Arial" panose="020B0604020202020204" pitchFamily="34" charset="0"/>
              <a:buChar char="•"/>
              <a:defRPr/>
            </a:pPr>
            <a:r>
              <a:rPr lang="en-US" sz="2100" dirty="0">
                <a:solidFill>
                  <a:srgbClr val="FFFFFF"/>
                </a:solidFill>
                <a:latin typeface="Arial Narrow" panose="020B0606020202030204" pitchFamily="34" charset="0"/>
              </a:rPr>
              <a:t>Adding/Dropping dependents</a:t>
            </a:r>
          </a:p>
          <a:p>
            <a:pPr marL="342900" indent="-342900" fontAlgn="base">
              <a:spcBef>
                <a:spcPct val="0"/>
              </a:spcBef>
              <a:spcAft>
                <a:spcPct val="0"/>
              </a:spcAft>
              <a:buFont typeface="Arial" panose="020B0604020202020204" pitchFamily="34" charset="0"/>
              <a:buChar char="•"/>
              <a:defRPr/>
            </a:pPr>
            <a:r>
              <a:rPr lang="en-US" sz="2100" dirty="0">
                <a:solidFill>
                  <a:srgbClr val="FFFFFF"/>
                </a:solidFill>
                <a:latin typeface="Arial Narrow" panose="020B0606020202030204" pitchFamily="34" charset="0"/>
              </a:rPr>
              <a:t>Loss of other insurance coverage</a:t>
            </a:r>
          </a:p>
          <a:p>
            <a:pPr marL="342900" indent="-342900" fontAlgn="base">
              <a:lnSpc>
                <a:spcPct val="150000"/>
              </a:lnSpc>
              <a:spcBef>
                <a:spcPct val="0"/>
              </a:spcBef>
              <a:spcAft>
                <a:spcPct val="0"/>
              </a:spcAft>
              <a:buFont typeface="Arial" panose="020B0604020202020204" pitchFamily="34" charset="0"/>
              <a:buChar char="•"/>
              <a:defRPr/>
            </a:pPr>
            <a:r>
              <a:rPr lang="en-US" sz="2100" dirty="0">
                <a:solidFill>
                  <a:srgbClr val="FFFFFF"/>
                </a:solidFill>
                <a:latin typeface="Arial Narrow" panose="020B0606020202030204" pitchFamily="34" charset="0"/>
              </a:rPr>
              <a:t>Change in marital status</a:t>
            </a:r>
          </a:p>
        </p:txBody>
      </p:sp>
      <p:sp>
        <p:nvSpPr>
          <p:cNvPr id="7" name="Arrow: Right 6">
            <a:extLst>
              <a:ext uri="{FF2B5EF4-FFF2-40B4-BE49-F238E27FC236}">
                <a16:creationId xmlns:a16="http://schemas.microsoft.com/office/drawing/2014/main" id="{1769ADCF-AD28-45C5-BBEE-80D5B6E4FFF5}"/>
              </a:ext>
            </a:extLst>
          </p:cNvPr>
          <p:cNvSpPr/>
          <p:nvPr/>
        </p:nvSpPr>
        <p:spPr>
          <a:xfrm>
            <a:off x="4759556" y="3702231"/>
            <a:ext cx="1063262" cy="80559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500" dirty="0"/>
          </a:p>
        </p:txBody>
      </p:sp>
      <p:pic>
        <p:nvPicPr>
          <p:cNvPr id="9" name="4">
            <a:hlinkClick r:id="" action="ppaction://media"/>
            <a:extLst>
              <a:ext uri="{FF2B5EF4-FFF2-40B4-BE49-F238E27FC236}">
                <a16:creationId xmlns:a16="http://schemas.microsoft.com/office/drawing/2014/main" id="{6E0BCE24-38F5-48BE-8572-D9DEC006A8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6318" y="548616"/>
            <a:ext cx="609600" cy="609600"/>
          </a:xfrm>
          <a:prstGeom prst="rect">
            <a:avLst/>
          </a:prstGeom>
        </p:spPr>
      </p:pic>
      <p:sp>
        <p:nvSpPr>
          <p:cNvPr id="8" name="Rectangle 7">
            <a:extLst>
              <a:ext uri="{FF2B5EF4-FFF2-40B4-BE49-F238E27FC236}">
                <a16:creationId xmlns:a16="http://schemas.microsoft.com/office/drawing/2014/main" id="{17672346-9DCC-42E6-9BAF-0B9BC09ACBCC}"/>
              </a:ext>
            </a:extLst>
          </p:cNvPr>
          <p:cNvSpPr/>
          <p:nvPr/>
        </p:nvSpPr>
        <p:spPr>
          <a:xfrm>
            <a:off x="10636932" y="201745"/>
            <a:ext cx="1071127" cy="369332"/>
          </a:xfrm>
          <a:prstGeom prst="rect">
            <a:avLst/>
          </a:prstGeom>
        </p:spPr>
        <p:txBody>
          <a:bodyPr wrap="none">
            <a:spAutoFit/>
          </a:bodyPr>
          <a:lstStyle/>
          <a:p>
            <a:r>
              <a:rPr lang="en-US" dirty="0">
                <a:latin typeface="Arial Narrow" panose="020B0606020202030204" pitchFamily="34" charset="0"/>
              </a:rPr>
              <a:t>Play audio</a:t>
            </a:r>
          </a:p>
        </p:txBody>
      </p:sp>
    </p:spTree>
    <p:extLst>
      <p:ext uri="{BB962C8B-B14F-4D97-AF65-F5344CB8AC3E}">
        <p14:creationId xmlns:p14="http://schemas.microsoft.com/office/powerpoint/2010/main" val="2750939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2F9CBE-4DD1-4D90-8C56-057DDBD84ED9}"/>
              </a:ext>
            </a:extLst>
          </p:cNvPr>
          <p:cNvSpPr>
            <a:spLocks noGrp="1"/>
          </p:cNvSpPr>
          <p:nvPr>
            <p:ph type="body" sz="quarter" idx="11"/>
          </p:nvPr>
        </p:nvSpPr>
        <p:spPr/>
        <p:txBody>
          <a:bodyPr/>
          <a:lstStyle/>
          <a:p>
            <a:r>
              <a:rPr lang="en-US" sz="2800" dirty="0">
                <a:latin typeface="Arial Narrow" panose="020B0606020202030204" pitchFamily="34" charset="0"/>
              </a:rPr>
              <a:t>Medical Plans</a:t>
            </a:r>
          </a:p>
        </p:txBody>
      </p:sp>
      <p:graphicFrame>
        <p:nvGraphicFramePr>
          <p:cNvPr id="5" name="Group 40">
            <a:extLst>
              <a:ext uri="{FF2B5EF4-FFF2-40B4-BE49-F238E27FC236}">
                <a16:creationId xmlns:a16="http://schemas.microsoft.com/office/drawing/2014/main" id="{564659FE-2A67-4BD7-92F0-6A72FA67AB73}"/>
              </a:ext>
            </a:extLst>
          </p:cNvPr>
          <p:cNvGraphicFramePr>
            <a:graphicFrameLocks noGrp="1"/>
          </p:cNvGraphicFramePr>
          <p:nvPr>
            <p:extLst>
              <p:ext uri="{D42A27DB-BD31-4B8C-83A1-F6EECF244321}">
                <p14:modId xmlns:p14="http://schemas.microsoft.com/office/powerpoint/2010/main" val="2449679528"/>
              </p:ext>
            </p:extLst>
          </p:nvPr>
        </p:nvGraphicFramePr>
        <p:xfrm>
          <a:off x="781235" y="1864311"/>
          <a:ext cx="10369118" cy="4293582"/>
        </p:xfrm>
        <a:graphic>
          <a:graphicData uri="http://schemas.openxmlformats.org/drawingml/2006/table">
            <a:tbl>
              <a:tblPr>
                <a:effectLst>
                  <a:outerShdw blurRad="50800" dist="38100" algn="l" rotWithShape="0">
                    <a:prstClr val="black">
                      <a:alpha val="40000"/>
                    </a:prstClr>
                  </a:outerShdw>
                </a:effectLst>
              </a:tblPr>
              <a:tblGrid>
                <a:gridCol w="3467847">
                  <a:extLst>
                    <a:ext uri="{9D8B030D-6E8A-4147-A177-3AD203B41FA5}">
                      <a16:colId xmlns:a16="http://schemas.microsoft.com/office/drawing/2014/main" val="20000"/>
                    </a:ext>
                  </a:extLst>
                </a:gridCol>
                <a:gridCol w="3343662">
                  <a:extLst>
                    <a:ext uri="{9D8B030D-6E8A-4147-A177-3AD203B41FA5}">
                      <a16:colId xmlns:a16="http://schemas.microsoft.com/office/drawing/2014/main" val="20001"/>
                    </a:ext>
                  </a:extLst>
                </a:gridCol>
                <a:gridCol w="3557609">
                  <a:extLst>
                    <a:ext uri="{9D8B030D-6E8A-4147-A177-3AD203B41FA5}">
                      <a16:colId xmlns:a16="http://schemas.microsoft.com/office/drawing/2014/main" val="20002"/>
                    </a:ext>
                  </a:extLst>
                </a:gridCol>
              </a:tblGrid>
              <a:tr h="5810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Narrow" panose="020B0606020202030204" pitchFamily="34" charset="0"/>
                        <a:cs typeface="Arial" pitchFamily="34" charset="0"/>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rgbClr val="FFFFFF"/>
                          </a:solidFill>
                          <a:effectLst/>
                          <a:latin typeface="Arial Narrow" panose="020B0606020202030204" pitchFamily="34" charset="0"/>
                          <a:cs typeface="Arial" pitchFamily="34" charset="0"/>
                        </a:rPr>
                        <a:t>Where Can I Get Care</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mn-lt"/>
                        <a:cs typeface="Arial" pitchFamily="34" charset="0"/>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3665313866"/>
                  </a:ext>
                </a:extLst>
              </a:tr>
              <a:tr h="648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Narrow" panose="020B0606020202030204" pitchFamily="34" charset="0"/>
                          <a:cs typeface="Arial" pitchFamily="34" charset="0"/>
                        </a:rPr>
                        <a:t>Coverage area</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FFFFFF"/>
                          </a:solidFill>
                          <a:effectLst/>
                          <a:latin typeface="Arial Narrow" panose="020B0606020202030204" pitchFamily="34" charset="0"/>
                          <a:cs typeface="Arial" pitchFamily="34" charset="0"/>
                        </a:rPr>
                        <a:t>SkyCare</a:t>
                      </a:r>
                      <a:endParaRPr kumimoji="0" lang="en-US" sz="2000" b="1" i="0" u="none" strike="noStrike" cap="none" normalizeH="0" baseline="0" dirty="0">
                        <a:ln>
                          <a:noFill/>
                        </a:ln>
                        <a:solidFill>
                          <a:srgbClr val="FFFFFF"/>
                        </a:solidFill>
                        <a:effectLst/>
                        <a:latin typeface="Arial Narrow" panose="020B0606020202030204" pitchFamily="34" charset="0"/>
                        <a:cs typeface="Arial" pitchFamily="34" charset="0"/>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FFFFFF"/>
                          </a:solidFill>
                          <a:effectLst/>
                          <a:latin typeface="Arial Narrow" panose="020B0606020202030204" pitchFamily="34" charset="0"/>
                          <a:cs typeface="Arial" pitchFamily="34" charset="0"/>
                        </a:rPr>
                        <a:t>SkyCare</a:t>
                      </a:r>
                      <a:r>
                        <a:rPr kumimoji="0" lang="en-US" sz="2000" b="1" i="0" u="none" strike="noStrike" cap="none" normalizeH="0" baseline="0" dirty="0">
                          <a:ln>
                            <a:noFill/>
                          </a:ln>
                          <a:solidFill>
                            <a:srgbClr val="FFFFFF"/>
                          </a:solidFill>
                          <a:effectLst/>
                          <a:latin typeface="Arial Narrow" panose="020B0606020202030204" pitchFamily="34" charset="0"/>
                          <a:cs typeface="Arial" pitchFamily="34" charset="0"/>
                        </a:rPr>
                        <a:t> Plus</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967188749"/>
                  </a:ext>
                </a:extLst>
              </a:tr>
              <a:tr h="949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Narrow" panose="020B0606020202030204" pitchFamily="34" charset="0"/>
                          <a:cs typeface="Arial" pitchFamily="34" charset="0"/>
                        </a:rPr>
                        <a:t>MetroHealth Service Area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Narrow" panose="020B0606020202030204" pitchFamily="34" charset="0"/>
                          <a:cs typeface="Arial" pitchFamily="34" charset="0"/>
                        </a:rPr>
                        <a:t>(Cuyahoga County)</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Narrow" panose="020B0606020202030204" pitchFamily="34" charset="0"/>
                          <a:cs typeface="Arial" pitchFamily="34" charset="0"/>
                        </a:rPr>
                        <a:t>MetroHealth only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Narrow" panose="020B0606020202030204" pitchFamily="34" charset="0"/>
                          <a:cs typeface="Arial" pitchFamily="34" charset="0"/>
                        </a:rPr>
                        <a:t>(Unless Service </a:t>
                      </a:r>
                      <a:r>
                        <a:rPr kumimoji="0" lang="en-US" sz="1400" b="1" i="0" u="sng" strike="noStrike" cap="none" normalizeH="0" baseline="0" dirty="0">
                          <a:ln>
                            <a:noFill/>
                          </a:ln>
                          <a:solidFill>
                            <a:srgbClr val="000000"/>
                          </a:solidFill>
                          <a:effectLst/>
                          <a:latin typeface="Arial Narrow" panose="020B0606020202030204" pitchFamily="34" charset="0"/>
                          <a:cs typeface="Arial" pitchFamily="34" charset="0"/>
                        </a:rPr>
                        <a:t>NOT</a:t>
                      </a:r>
                      <a:r>
                        <a:rPr kumimoji="0" lang="en-US" sz="1400" b="1" i="0" u="none" strike="noStrike" cap="none" normalizeH="0" baseline="0" dirty="0">
                          <a:ln>
                            <a:noFill/>
                          </a:ln>
                          <a:solidFill>
                            <a:srgbClr val="000000"/>
                          </a:solidFill>
                          <a:effectLst/>
                          <a:latin typeface="Arial Narrow" panose="020B0606020202030204" pitchFamily="34" charset="0"/>
                          <a:cs typeface="Arial" pitchFamily="34" charset="0"/>
                        </a:rPr>
                        <a:t> Provided by MetroHealth)</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Narrow" panose="020B0606020202030204" pitchFamily="34" charset="0"/>
                          <a:cs typeface="Arial" pitchFamily="34" charset="0"/>
                        </a:rPr>
                        <a:t>MetroHealth + Medical Mutual</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56303167"/>
                  </a:ext>
                </a:extLst>
              </a:tr>
              <a:tr h="949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Narrow" panose="020B0606020202030204" pitchFamily="34" charset="0"/>
                          <a:cs typeface="Arial" pitchFamily="34" charset="0"/>
                        </a:rPr>
                        <a:t>OH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Narrow" panose="020B0606020202030204" pitchFamily="34" charset="0"/>
                          <a:cs typeface="Arial" pitchFamily="34" charset="0"/>
                        </a:rPr>
                        <a:t>(Outside MetroHealth Service Area)</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Narrow" panose="020B0606020202030204" pitchFamily="34" charset="0"/>
                          <a:cs typeface="Arial" pitchFamily="34" charset="0"/>
                        </a:rPr>
                        <a:t>Medical Mutual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a:ln>
                            <a:noFill/>
                          </a:ln>
                          <a:solidFill>
                            <a:srgbClr val="000000"/>
                          </a:solidFill>
                          <a:effectLst/>
                          <a:latin typeface="Arial Narrow" panose="020B0606020202030204" pitchFamily="34" charset="0"/>
                          <a:cs typeface="Arial" pitchFamily="34" charset="0"/>
                        </a:rPr>
                        <a:t>Emergency/Urgent Care Only</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Narrow" panose="020B0606020202030204" pitchFamily="34" charset="0"/>
                          <a:cs typeface="Arial" pitchFamily="34" charset="0"/>
                        </a:rPr>
                        <a:t>Medical Mutual</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1095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Narrow" panose="020B0606020202030204" pitchFamily="34" charset="0"/>
                          <a:cs typeface="Arial" pitchFamily="34" charset="0"/>
                        </a:rPr>
                        <a:t>Outside OH</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Narrow" panose="020B0606020202030204" pitchFamily="34" charset="0"/>
                          <a:cs typeface="Arial" pitchFamily="34" charset="0"/>
                        </a:rPr>
                        <a:t>Aetna Open Choice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a:ln>
                            <a:noFill/>
                          </a:ln>
                          <a:solidFill>
                            <a:srgbClr val="000000"/>
                          </a:solidFill>
                          <a:effectLst/>
                          <a:latin typeface="Arial Narrow" panose="020B0606020202030204" pitchFamily="34" charset="0"/>
                          <a:cs typeface="Arial" pitchFamily="34" charset="0"/>
                        </a:rPr>
                        <a:t>Emergency/Urgent Care Only</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Narrow" panose="020B0606020202030204" pitchFamily="34" charset="0"/>
                          <a:cs typeface="Arial" pitchFamily="34" charset="0"/>
                        </a:rPr>
                        <a:t>Aetna Open Choice</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pic>
        <p:nvPicPr>
          <p:cNvPr id="7" name="Recorded Sound">
            <a:hlinkClick r:id="" action="ppaction://media"/>
            <a:extLst>
              <a:ext uri="{FF2B5EF4-FFF2-40B4-BE49-F238E27FC236}">
                <a16:creationId xmlns:a16="http://schemas.microsoft.com/office/drawing/2014/main" id="{922D7F74-8B6A-4325-9901-4BD80A5F32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8762" y="576438"/>
            <a:ext cx="609600" cy="609600"/>
          </a:xfrm>
          <a:prstGeom prst="rect">
            <a:avLst/>
          </a:prstGeom>
        </p:spPr>
      </p:pic>
      <p:sp>
        <p:nvSpPr>
          <p:cNvPr id="2" name="Rectangle 1">
            <a:extLst>
              <a:ext uri="{FF2B5EF4-FFF2-40B4-BE49-F238E27FC236}">
                <a16:creationId xmlns:a16="http://schemas.microsoft.com/office/drawing/2014/main" id="{C19AADFF-001F-4248-87EE-58C913323DC6}"/>
              </a:ext>
            </a:extLst>
          </p:cNvPr>
          <p:cNvSpPr/>
          <p:nvPr/>
        </p:nvSpPr>
        <p:spPr>
          <a:xfrm>
            <a:off x="10614789" y="186901"/>
            <a:ext cx="1071127" cy="369332"/>
          </a:xfrm>
          <a:prstGeom prst="rect">
            <a:avLst/>
          </a:prstGeom>
        </p:spPr>
        <p:txBody>
          <a:bodyPr wrap="none">
            <a:spAutoFit/>
          </a:bodyPr>
          <a:lstStyle/>
          <a:p>
            <a:r>
              <a:rPr lang="en-US" dirty="0">
                <a:latin typeface="Arial Narrow" panose="020B0606020202030204" pitchFamily="34" charset="0"/>
              </a:rPr>
              <a:t>Play audio</a:t>
            </a:r>
          </a:p>
        </p:txBody>
      </p:sp>
    </p:spTree>
    <p:extLst>
      <p:ext uri="{BB962C8B-B14F-4D97-AF65-F5344CB8AC3E}">
        <p14:creationId xmlns:p14="http://schemas.microsoft.com/office/powerpoint/2010/main" val="40201552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2F1CCB-F548-4172-89FE-4A77E325EFA7}"/>
              </a:ext>
            </a:extLst>
          </p:cNvPr>
          <p:cNvSpPr/>
          <p:nvPr/>
        </p:nvSpPr>
        <p:spPr>
          <a:xfrm>
            <a:off x="4608042" y="270348"/>
            <a:ext cx="3845925" cy="523220"/>
          </a:xfrm>
          <a:prstGeom prst="rect">
            <a:avLst/>
          </a:prstGeom>
        </p:spPr>
        <p:txBody>
          <a:bodyPr wrap="none">
            <a:spAutoFit/>
          </a:bodyPr>
          <a:lstStyle/>
          <a:p>
            <a:r>
              <a:rPr lang="en-US" sz="2800" b="1" dirty="0">
                <a:solidFill>
                  <a:schemeClr val="accent2"/>
                </a:solidFill>
                <a:latin typeface="Arial Narrow" panose="020B0606020202030204" pitchFamily="34" charset="0"/>
              </a:rPr>
              <a:t>Medical Plan Comparison </a:t>
            </a:r>
          </a:p>
        </p:txBody>
      </p:sp>
      <p:graphicFrame>
        <p:nvGraphicFramePr>
          <p:cNvPr id="3" name="Group 40">
            <a:extLst>
              <a:ext uri="{FF2B5EF4-FFF2-40B4-BE49-F238E27FC236}">
                <a16:creationId xmlns:a16="http://schemas.microsoft.com/office/drawing/2014/main" id="{A2F8B1EA-37AA-4324-A159-7FA5F59FE5B3}"/>
              </a:ext>
            </a:extLst>
          </p:cNvPr>
          <p:cNvGraphicFramePr>
            <a:graphicFrameLocks noGrp="1"/>
          </p:cNvGraphicFramePr>
          <p:nvPr>
            <p:extLst>
              <p:ext uri="{D42A27DB-BD31-4B8C-83A1-F6EECF244321}">
                <p14:modId xmlns:p14="http://schemas.microsoft.com/office/powerpoint/2010/main" val="1959625600"/>
              </p:ext>
            </p:extLst>
          </p:nvPr>
        </p:nvGraphicFramePr>
        <p:xfrm>
          <a:off x="435006" y="1408570"/>
          <a:ext cx="11354539" cy="5058503"/>
        </p:xfrm>
        <a:graphic>
          <a:graphicData uri="http://schemas.openxmlformats.org/drawingml/2006/table">
            <a:tbl>
              <a:tblPr>
                <a:effectLst>
                  <a:outerShdw blurRad="50800" dist="38100" dir="18900000" algn="bl" rotWithShape="0">
                    <a:prstClr val="black">
                      <a:alpha val="40000"/>
                    </a:prstClr>
                  </a:outerShdw>
                </a:effectLst>
              </a:tblPr>
              <a:tblGrid>
                <a:gridCol w="2929631">
                  <a:extLst>
                    <a:ext uri="{9D8B030D-6E8A-4147-A177-3AD203B41FA5}">
                      <a16:colId xmlns:a16="http://schemas.microsoft.com/office/drawing/2014/main" val="20000"/>
                    </a:ext>
                  </a:extLst>
                </a:gridCol>
                <a:gridCol w="2823099">
                  <a:extLst>
                    <a:ext uri="{9D8B030D-6E8A-4147-A177-3AD203B41FA5}">
                      <a16:colId xmlns:a16="http://schemas.microsoft.com/office/drawing/2014/main" val="20001"/>
                    </a:ext>
                  </a:extLst>
                </a:gridCol>
                <a:gridCol w="2805038">
                  <a:extLst>
                    <a:ext uri="{9D8B030D-6E8A-4147-A177-3AD203B41FA5}">
                      <a16:colId xmlns:a16="http://schemas.microsoft.com/office/drawing/2014/main" val="20002"/>
                    </a:ext>
                  </a:extLst>
                </a:gridCol>
                <a:gridCol w="2796771">
                  <a:extLst>
                    <a:ext uri="{9D8B030D-6E8A-4147-A177-3AD203B41FA5}">
                      <a16:colId xmlns:a16="http://schemas.microsoft.com/office/drawing/2014/main" val="20003"/>
                    </a:ext>
                  </a:extLst>
                </a:gridCol>
              </a:tblGrid>
              <a:tr h="311564">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SkyCare</a:t>
                      </a:r>
                      <a:endParaRPr kumimoji="0" lang="en-US" sz="16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SkyCare</a:t>
                      </a:r>
                      <a:r>
                        <a:rPr kumimoji="0" lang="en-US" sz="16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 Plus</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FFFFFF"/>
                        </a:solidFill>
                        <a:effectLst/>
                        <a:latin typeface="Arial" pitchFamily="34" charset="0"/>
                        <a:cs typeface="Arial" pitchFamily="34"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3039045709"/>
                  </a:ext>
                </a:extLst>
              </a:tr>
              <a:tr h="722252">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FFFFFF"/>
                        </a:solidFill>
                        <a:effectLst/>
                        <a:latin typeface="Arial" pitchFamily="34" charset="0"/>
                        <a:cs typeface="Arial" pitchFamily="34"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MetroHealth/ Authorized Providers</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Tier 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MetroHealth/Authorized Providers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Tier 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MMO Network Providers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974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Deductible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$250/$500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$250/$500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Narrow" panose="020B0606020202030204" pitchFamily="34" charset="0"/>
                          <a:cs typeface="Arial" pitchFamily="34" charset="0"/>
                        </a:rPr>
                        <a:t>$250/$500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974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Out-of-Pocket Maximum</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$600/$1,200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$600/$1,200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Narrow" panose="020B0606020202030204" pitchFamily="34" charset="0"/>
                          <a:cs typeface="Arial" pitchFamily="34" charset="0"/>
                        </a:rPr>
                        <a:t>$2,000/$4,000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116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Coinsurance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10%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10%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Narrow" panose="020B0606020202030204" pitchFamily="34" charset="0"/>
                          <a:cs typeface="Arial" pitchFamily="34" charset="0"/>
                        </a:rPr>
                        <a:t>30%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098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Office Visit Copay</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rgbClr val="000000"/>
                          </a:solidFill>
                          <a:effectLst/>
                          <a:latin typeface="Arial Narrow" panose="020B0606020202030204" pitchFamily="34" charset="0"/>
                          <a:cs typeface="Arial" pitchFamily="34" charset="0"/>
                        </a:rPr>
                        <a:t>$0 PCP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rgbClr val="000000"/>
                          </a:solidFill>
                          <a:effectLst/>
                          <a:latin typeface="Arial Narrow" panose="020B0606020202030204" pitchFamily="34" charset="0"/>
                          <a:cs typeface="Arial" pitchFamily="34" charset="0"/>
                        </a:rPr>
                        <a:t>$20 Specialist</a:t>
                      </a:r>
                      <a:endPar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$0 PCP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$20 Specialist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Narrow" panose="020B0606020202030204" pitchFamily="34" charset="0"/>
                          <a:cs typeface="Arial" pitchFamily="34" charset="0"/>
                        </a:rPr>
                        <a:t>$40 PCP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Narrow" panose="020B0606020202030204" pitchFamily="34" charset="0"/>
                          <a:cs typeface="Arial" pitchFamily="34" charset="0"/>
                        </a:rPr>
                        <a:t>$50 Specialist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5011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Convenience Clinic</a:t>
                      </a:r>
                    </a:p>
                    <a:p>
                      <a:pPr marL="112713"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000000"/>
                        </a:solidFill>
                        <a:effectLst/>
                        <a:latin typeface="Arial Narrow" panose="020B0606020202030204" pitchFamily="34" charset="0"/>
                        <a:cs typeface="Arial" pitchFamily="34" charset="0"/>
                      </a:endParaRPr>
                    </a:p>
                    <a:p>
                      <a:pPr marL="112713"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MH Express Care, MH Discount Drug Mart, CVS Minute Clinic</a:t>
                      </a:r>
                    </a:p>
                    <a:p>
                      <a:pPr marL="112713" marR="0" lvl="0" indent="0" algn="l" defTabSz="9144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endParaRPr>
                    </a:p>
                    <a:p>
                      <a:pPr marL="112713"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MMO Urgent Care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$0 copay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$50 copay + 10%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$0 copay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$50 copay + 10%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Narrow" panose="020B0606020202030204" pitchFamily="34" charset="0"/>
                          <a:cs typeface="Arial" pitchFamily="34" charset="0"/>
                        </a:rPr>
                        <a:t>$40 copay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cap="none" normalizeH="0" baseline="0" dirty="0">
                          <a:ln>
                            <a:noFill/>
                          </a:ln>
                          <a:solidFill>
                            <a:srgbClr val="000000"/>
                          </a:solidFill>
                          <a:effectLst/>
                          <a:latin typeface="Arial Narrow" panose="020B0606020202030204" pitchFamily="34" charset="0"/>
                          <a:cs typeface="Arial" pitchFamily="34" charset="0"/>
                        </a:rPr>
                        <a:t>$50 copay + 30%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812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Emergency Room – Emergency</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Narrow" panose="020B0606020202030204" pitchFamily="34" charset="0"/>
                          <a:cs typeface="Arial" pitchFamily="34" charset="0"/>
                        </a:rPr>
                        <a:t>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5098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Emergency Room – Non-Emergency</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$100 copay + 10%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1" i="0" u="none" strike="noStrike" cap="none" normalizeH="0" baseline="0" dirty="0">
                          <a:ln>
                            <a:noFill/>
                          </a:ln>
                          <a:solidFill>
                            <a:srgbClr val="000000"/>
                          </a:solidFill>
                          <a:effectLst/>
                          <a:latin typeface="Arial Narrow" panose="020B0606020202030204" pitchFamily="34" charset="0"/>
                          <a:cs typeface="Arial" pitchFamily="34" charset="0"/>
                        </a:rPr>
                        <a:t>$100 copay + 10%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cap="none" normalizeH="0" baseline="0" dirty="0">
                          <a:ln>
                            <a:noFill/>
                          </a:ln>
                          <a:solidFill>
                            <a:srgbClr val="000000"/>
                          </a:solidFill>
                          <a:effectLst/>
                          <a:latin typeface="Arial Narrow" panose="020B0606020202030204" pitchFamily="34" charset="0"/>
                          <a:cs typeface="Arial" pitchFamily="34" charset="0"/>
                        </a:rPr>
                        <a:t>$100 copay + 30%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4" name="TextBox 3">
            <a:extLst>
              <a:ext uri="{FF2B5EF4-FFF2-40B4-BE49-F238E27FC236}">
                <a16:creationId xmlns:a16="http://schemas.microsoft.com/office/drawing/2014/main" id="{DB648ADC-0E8A-473F-BE50-E237AA23F71C}"/>
              </a:ext>
            </a:extLst>
          </p:cNvPr>
          <p:cNvSpPr txBox="1"/>
          <p:nvPr/>
        </p:nvSpPr>
        <p:spPr>
          <a:xfrm>
            <a:off x="929597" y="916403"/>
            <a:ext cx="10578419" cy="369332"/>
          </a:xfrm>
          <a:prstGeom prst="rect">
            <a:avLst/>
          </a:prstGeom>
          <a:solidFill>
            <a:schemeClr val="bg1">
              <a:alpha val="93000"/>
            </a:schemeClr>
          </a:solidFill>
          <a:ln w="38100">
            <a:solidFill>
              <a:srgbClr val="FF0000"/>
            </a:solidFill>
          </a:ln>
        </p:spPr>
        <p:txBody>
          <a:bodyPr wrap="square" rtlCol="0">
            <a:spAutoFit/>
          </a:bodyPr>
          <a:lstStyle/>
          <a:p>
            <a:r>
              <a:rPr lang="en-US" dirty="0"/>
              <a:t>Coinsurance, copays and deductibles waived if services obtained from a MetroHealth provider/facility.</a:t>
            </a:r>
          </a:p>
        </p:txBody>
      </p:sp>
      <p:pic>
        <p:nvPicPr>
          <p:cNvPr id="8" name="Recorded Sound">
            <a:hlinkClick r:id="" action="ppaction://media"/>
            <a:extLst>
              <a:ext uri="{FF2B5EF4-FFF2-40B4-BE49-F238E27FC236}">
                <a16:creationId xmlns:a16="http://schemas.microsoft.com/office/drawing/2014/main" id="{50EED083-EB30-4990-9DA3-DB91AD87A2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0230" y="481658"/>
            <a:ext cx="609600" cy="609600"/>
          </a:xfrm>
          <a:prstGeom prst="rect">
            <a:avLst/>
          </a:prstGeom>
        </p:spPr>
      </p:pic>
      <p:sp>
        <p:nvSpPr>
          <p:cNvPr id="5" name="Rectangle 4">
            <a:extLst>
              <a:ext uri="{FF2B5EF4-FFF2-40B4-BE49-F238E27FC236}">
                <a16:creationId xmlns:a16="http://schemas.microsoft.com/office/drawing/2014/main" id="{85ADDF62-0387-4418-B109-C7B266780674}"/>
              </a:ext>
            </a:extLst>
          </p:cNvPr>
          <p:cNvSpPr/>
          <p:nvPr/>
        </p:nvSpPr>
        <p:spPr>
          <a:xfrm>
            <a:off x="10869467" y="138565"/>
            <a:ext cx="1071127" cy="369332"/>
          </a:xfrm>
          <a:prstGeom prst="rect">
            <a:avLst/>
          </a:prstGeom>
        </p:spPr>
        <p:txBody>
          <a:bodyPr wrap="none">
            <a:spAutoFit/>
          </a:bodyPr>
          <a:lstStyle/>
          <a:p>
            <a:r>
              <a:rPr lang="en-US" dirty="0">
                <a:latin typeface="Arial Narrow" panose="020B0606020202030204" pitchFamily="34" charset="0"/>
              </a:rPr>
              <a:t>Play audio</a:t>
            </a:r>
          </a:p>
        </p:txBody>
      </p:sp>
    </p:spTree>
    <p:extLst>
      <p:ext uri="{BB962C8B-B14F-4D97-AF65-F5344CB8AC3E}">
        <p14:creationId xmlns:p14="http://schemas.microsoft.com/office/powerpoint/2010/main" val="1713479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143071-355A-4A8A-B684-D152A41C712E}"/>
              </a:ext>
            </a:extLst>
          </p:cNvPr>
          <p:cNvSpPr>
            <a:spLocks noGrp="1"/>
          </p:cNvSpPr>
          <p:nvPr>
            <p:ph type="body" sz="quarter" idx="4294967295"/>
          </p:nvPr>
        </p:nvSpPr>
        <p:spPr>
          <a:xfrm>
            <a:off x="3457575" y="408023"/>
            <a:ext cx="5276850" cy="576262"/>
          </a:xfrm>
        </p:spPr>
        <p:txBody>
          <a:bodyPr>
            <a:normAutofit/>
          </a:bodyPr>
          <a:lstStyle/>
          <a:p>
            <a:pPr marL="0" indent="0" algn="ctr">
              <a:buNone/>
            </a:pPr>
            <a:r>
              <a:rPr lang="en-US" b="1" dirty="0">
                <a:solidFill>
                  <a:schemeClr val="accent2"/>
                </a:solidFill>
                <a:latin typeface="Arial Narrow" panose="020B0606020202030204" pitchFamily="34" charset="0"/>
              </a:rPr>
              <a:t>Prescription Drug Coverage </a:t>
            </a:r>
          </a:p>
        </p:txBody>
      </p:sp>
      <p:graphicFrame>
        <p:nvGraphicFramePr>
          <p:cNvPr id="5" name="Group 40">
            <a:extLst>
              <a:ext uri="{FF2B5EF4-FFF2-40B4-BE49-F238E27FC236}">
                <a16:creationId xmlns:a16="http://schemas.microsoft.com/office/drawing/2014/main" id="{BBFFEA7E-249F-4188-87D1-EA8AB0CD326D}"/>
              </a:ext>
            </a:extLst>
          </p:cNvPr>
          <p:cNvGraphicFramePr>
            <a:graphicFrameLocks noGrp="1"/>
          </p:cNvGraphicFramePr>
          <p:nvPr>
            <p:extLst>
              <p:ext uri="{D42A27DB-BD31-4B8C-83A1-F6EECF244321}">
                <p14:modId xmlns:p14="http://schemas.microsoft.com/office/powerpoint/2010/main" val="3978961058"/>
              </p:ext>
            </p:extLst>
          </p:nvPr>
        </p:nvGraphicFramePr>
        <p:xfrm>
          <a:off x="1640107" y="984285"/>
          <a:ext cx="8746836" cy="4762216"/>
        </p:xfrm>
        <a:graphic>
          <a:graphicData uri="http://schemas.openxmlformats.org/drawingml/2006/table">
            <a:tbl>
              <a:tblPr>
                <a:effectLst>
                  <a:outerShdw blurRad="50800" dist="38100" dir="18900000" algn="bl" rotWithShape="0">
                    <a:prstClr val="black">
                      <a:alpha val="40000"/>
                    </a:prstClr>
                  </a:outerShdw>
                </a:effectLst>
              </a:tblPr>
              <a:tblGrid>
                <a:gridCol w="1340003">
                  <a:extLst>
                    <a:ext uri="{9D8B030D-6E8A-4147-A177-3AD203B41FA5}">
                      <a16:colId xmlns:a16="http://schemas.microsoft.com/office/drawing/2014/main" val="20000"/>
                    </a:ext>
                  </a:extLst>
                </a:gridCol>
                <a:gridCol w="1975851">
                  <a:extLst>
                    <a:ext uri="{9D8B030D-6E8A-4147-A177-3AD203B41FA5}">
                      <a16:colId xmlns:a16="http://schemas.microsoft.com/office/drawing/2014/main" val="20001"/>
                    </a:ext>
                  </a:extLst>
                </a:gridCol>
                <a:gridCol w="2770909">
                  <a:extLst>
                    <a:ext uri="{9D8B030D-6E8A-4147-A177-3AD203B41FA5}">
                      <a16:colId xmlns:a16="http://schemas.microsoft.com/office/drawing/2014/main" val="20002"/>
                    </a:ext>
                  </a:extLst>
                </a:gridCol>
                <a:gridCol w="2660073">
                  <a:extLst>
                    <a:ext uri="{9D8B030D-6E8A-4147-A177-3AD203B41FA5}">
                      <a16:colId xmlns:a16="http://schemas.microsoft.com/office/drawing/2014/main" val="20003"/>
                    </a:ext>
                  </a:extLst>
                </a:gridCol>
              </a:tblGrid>
              <a:tr h="101457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FFFFFF"/>
                        </a:solidFill>
                        <a:effectLst/>
                        <a:latin typeface="Arial Narrow" panose="020B0606020202030204" pitchFamily="34" charset="0"/>
                        <a:cs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MetroHealth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Pharmacy</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Preferred Retail Pharmacies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Discount Drug Mart, Rite Aid, Walgreens, CVS, Walmart, Giant Eagle</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Other Caremark Network Pharmacies</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5442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30-Day Supply</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No deductible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$5 generic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$20/$40 brand</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No deductible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$15 generic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$40/$60 brand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1"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cap="none" normalizeH="0" baseline="0" dirty="0">
                          <a:ln>
                            <a:noFill/>
                          </a:ln>
                          <a:solidFill>
                            <a:srgbClr val="000000"/>
                          </a:solidFill>
                          <a:effectLst/>
                          <a:latin typeface="Arial Narrow" panose="020B0606020202030204" pitchFamily="34" charset="0"/>
                          <a:cs typeface="Arial" pitchFamily="34" charset="0"/>
                        </a:rPr>
                        <a:t>(Limited to 2 refills for maintenance medications)</a:t>
                      </a:r>
                      <a:endPar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$150 deductible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$15 generic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$55/$75 brand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$150 Specialty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rgbClr val="000000"/>
                          </a:solidFill>
                          <a:effectLst/>
                          <a:latin typeface="Arial Narrow" panose="020B0606020202030204" pitchFamily="34" charset="0"/>
                          <a:cs typeface="Arial" pitchFamily="34" charset="0"/>
                        </a:rPr>
                        <a:t>(Limited to 2 refills for maintenance medications)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84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90-Day Supply Retail</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No deductible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$20 generic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$50/$100 brand</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Not Available</a:t>
                      </a:r>
                      <a:endParaRPr kumimoji="0" lang="en-US" sz="1600" b="0" i="1" u="none" strike="noStrike" cap="none" normalizeH="0" baseline="0" dirty="0">
                        <a:ln>
                          <a:noFill/>
                        </a:ln>
                        <a:solidFill>
                          <a:srgbClr val="000000"/>
                        </a:solidFill>
                        <a:effectLst/>
                        <a:latin typeface="Arial Narrow" panose="020B0606020202030204" pitchFamily="34" charset="0"/>
                        <a:cs typeface="Arial" pitchFamily="34" charset="0"/>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Not Available</a:t>
                      </a:r>
                      <a:endParaRPr kumimoji="0" lang="en-US" sz="1600" b="0" i="1" u="none" strike="noStrike" cap="none" normalizeH="0" baseline="0" dirty="0">
                        <a:ln>
                          <a:noFill/>
                        </a:ln>
                        <a:solidFill>
                          <a:srgbClr val="000000"/>
                        </a:solidFill>
                        <a:effectLst/>
                        <a:latin typeface="Arial Narrow" panose="020B0606020202030204" pitchFamily="34" charset="0"/>
                        <a:cs typeface="Arial" pitchFamily="34" charset="0"/>
                      </a:endParaRP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505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90-Day Supply Mail Order</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No deductible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$10 generic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$25/$50 brand</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Not Available</a:t>
                      </a:r>
                    </a:p>
                  </a:txBody>
                  <a:tcPr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$150 deductible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$30 generic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$95/$135 brand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$300 Specialty</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Oval 5">
            <a:extLst>
              <a:ext uri="{FF2B5EF4-FFF2-40B4-BE49-F238E27FC236}">
                <a16:creationId xmlns:a16="http://schemas.microsoft.com/office/drawing/2014/main" id="{C765F705-4AD9-4063-85DB-5E1BC7AD9722}"/>
              </a:ext>
            </a:extLst>
          </p:cNvPr>
          <p:cNvSpPr/>
          <p:nvPr/>
        </p:nvSpPr>
        <p:spPr>
          <a:xfrm>
            <a:off x="2920754" y="751114"/>
            <a:ext cx="2068496" cy="535577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xplosion: 14 Points 6">
            <a:extLst>
              <a:ext uri="{FF2B5EF4-FFF2-40B4-BE49-F238E27FC236}">
                <a16:creationId xmlns:a16="http://schemas.microsoft.com/office/drawing/2014/main" id="{DF7AC4C5-81C3-4458-8196-CAB4F1DEB446}"/>
              </a:ext>
            </a:extLst>
          </p:cNvPr>
          <p:cNvSpPr/>
          <p:nvPr/>
        </p:nvSpPr>
        <p:spPr>
          <a:xfrm>
            <a:off x="1640107" y="450933"/>
            <a:ext cx="1693116" cy="1609549"/>
          </a:xfrm>
          <a:prstGeom prst="irregularSeal2">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FF00"/>
              </a:solidFill>
              <a:latin typeface="Arial Narrow" panose="020B0606020202030204" pitchFamily="34" charset="0"/>
            </a:endParaRPr>
          </a:p>
          <a:p>
            <a:pPr algn="ctr"/>
            <a:r>
              <a:rPr lang="en-US" sz="1600" b="1" dirty="0">
                <a:solidFill>
                  <a:srgbClr val="FFFF00"/>
                </a:solidFill>
                <a:latin typeface="Arial Narrow" panose="020B0606020202030204" pitchFamily="34" charset="0"/>
              </a:rPr>
              <a:t>Best Value</a:t>
            </a:r>
          </a:p>
          <a:p>
            <a:pPr algn="ctr"/>
            <a:endParaRPr lang="en-US" dirty="0"/>
          </a:p>
        </p:txBody>
      </p:sp>
      <p:sp>
        <p:nvSpPr>
          <p:cNvPr id="10" name="TextBox 9">
            <a:extLst>
              <a:ext uri="{FF2B5EF4-FFF2-40B4-BE49-F238E27FC236}">
                <a16:creationId xmlns:a16="http://schemas.microsoft.com/office/drawing/2014/main" id="{62562C6D-C171-42C8-AF7E-2B9C8C4C9CC0}"/>
              </a:ext>
            </a:extLst>
          </p:cNvPr>
          <p:cNvSpPr txBox="1"/>
          <p:nvPr/>
        </p:nvSpPr>
        <p:spPr>
          <a:xfrm rot="16200000">
            <a:off x="281389" y="2155228"/>
            <a:ext cx="1292662" cy="1269507"/>
          </a:xfrm>
          <a:prstGeom prst="rect">
            <a:avLst/>
          </a:prstGeom>
          <a:noFill/>
          <a:ln w="57150">
            <a:solidFill>
              <a:schemeClr val="tx1"/>
            </a:solidFill>
          </a:ln>
        </p:spPr>
        <p:txBody>
          <a:bodyPr vert="vert" wrap="square" rtlCol="0">
            <a:spAutoFit/>
          </a:bodyPr>
          <a:lstStyle/>
          <a:p>
            <a:pPr algn="ctr"/>
            <a:r>
              <a:rPr lang="en-US" b="1" i="1" dirty="0">
                <a:latin typeface="Arial Narrow" panose="020B0606020202030204" pitchFamily="34" charset="0"/>
              </a:rPr>
              <a:t>Try MetroHealth pharmacies first!</a:t>
            </a:r>
          </a:p>
        </p:txBody>
      </p:sp>
      <p:sp>
        <p:nvSpPr>
          <p:cNvPr id="11" name="TextBox 2">
            <a:extLst>
              <a:ext uri="{FF2B5EF4-FFF2-40B4-BE49-F238E27FC236}">
                <a16:creationId xmlns:a16="http://schemas.microsoft.com/office/drawing/2014/main" id="{887D65F1-90CF-4C84-9B26-E9CA2BBE58D1}"/>
              </a:ext>
            </a:extLst>
          </p:cNvPr>
          <p:cNvSpPr txBox="1">
            <a:spLocks noChangeArrowheads="1"/>
          </p:cNvSpPr>
          <p:nvPr/>
        </p:nvSpPr>
        <p:spPr bwMode="auto">
          <a:xfrm>
            <a:off x="2787431" y="6360065"/>
            <a:ext cx="6764942" cy="3385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lgn="ctr" fontAlgn="base">
              <a:spcBef>
                <a:spcPct val="0"/>
              </a:spcBef>
              <a:spcAft>
                <a:spcPct val="0"/>
              </a:spcAft>
            </a:pPr>
            <a:r>
              <a:rPr lang="en-US" sz="1600" dirty="0">
                <a:solidFill>
                  <a:srgbClr val="000000"/>
                </a:solidFill>
                <a:latin typeface="Arial Narrow" panose="020B0606020202030204" pitchFamily="34" charset="0"/>
                <a:cs typeface="Arial" pitchFamily="34" charset="0"/>
              </a:rPr>
              <a:t>AFSCME employees - prescription drug coverage provided through AFSCME Care Plan</a:t>
            </a:r>
          </a:p>
        </p:txBody>
      </p:sp>
      <p:pic>
        <p:nvPicPr>
          <p:cNvPr id="9" name="Recorded Sound">
            <a:hlinkClick r:id="" action="ppaction://media"/>
            <a:extLst>
              <a:ext uri="{FF2B5EF4-FFF2-40B4-BE49-F238E27FC236}">
                <a16:creationId xmlns:a16="http://schemas.microsoft.com/office/drawing/2014/main" id="{0225000F-7072-4F10-9ED9-D155149187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4847" y="751114"/>
            <a:ext cx="609600" cy="609600"/>
          </a:xfrm>
          <a:prstGeom prst="rect">
            <a:avLst/>
          </a:prstGeom>
        </p:spPr>
      </p:pic>
      <p:sp>
        <p:nvSpPr>
          <p:cNvPr id="2" name="Rectangle 1">
            <a:extLst>
              <a:ext uri="{FF2B5EF4-FFF2-40B4-BE49-F238E27FC236}">
                <a16:creationId xmlns:a16="http://schemas.microsoft.com/office/drawing/2014/main" id="{21EB94B2-191D-433F-B9F5-209AC0E34173}"/>
              </a:ext>
            </a:extLst>
          </p:cNvPr>
          <p:cNvSpPr/>
          <p:nvPr/>
        </p:nvSpPr>
        <p:spPr>
          <a:xfrm>
            <a:off x="10688634" y="278670"/>
            <a:ext cx="1071127" cy="369332"/>
          </a:xfrm>
          <a:prstGeom prst="rect">
            <a:avLst/>
          </a:prstGeom>
        </p:spPr>
        <p:txBody>
          <a:bodyPr wrap="none">
            <a:spAutoFit/>
          </a:bodyPr>
          <a:lstStyle/>
          <a:p>
            <a:r>
              <a:rPr lang="en-US" dirty="0">
                <a:latin typeface="Arial Narrow" panose="020B0606020202030204" pitchFamily="34" charset="0"/>
              </a:rPr>
              <a:t>Play audio</a:t>
            </a:r>
          </a:p>
        </p:txBody>
      </p:sp>
    </p:spTree>
    <p:extLst>
      <p:ext uri="{BB962C8B-B14F-4D97-AF65-F5344CB8AC3E}">
        <p14:creationId xmlns:p14="http://schemas.microsoft.com/office/powerpoint/2010/main" val="3215520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EC6F7A-8B51-40D0-997C-E31BB0E8C2BD}"/>
              </a:ext>
            </a:extLst>
          </p:cNvPr>
          <p:cNvSpPr>
            <a:spLocks noGrp="1"/>
          </p:cNvSpPr>
          <p:nvPr>
            <p:ph type="body" sz="quarter" idx="4294967295"/>
          </p:nvPr>
        </p:nvSpPr>
        <p:spPr>
          <a:xfrm>
            <a:off x="3457575" y="668142"/>
            <a:ext cx="5276850" cy="632103"/>
          </a:xfrm>
        </p:spPr>
        <p:txBody>
          <a:bodyPr>
            <a:normAutofit/>
          </a:bodyPr>
          <a:lstStyle/>
          <a:p>
            <a:pPr marL="0" indent="0" algn="ctr">
              <a:buNone/>
            </a:pPr>
            <a:r>
              <a:rPr lang="en-US" b="1" dirty="0">
                <a:solidFill>
                  <a:schemeClr val="accent2"/>
                </a:solidFill>
                <a:latin typeface="Arial Narrow" panose="020B0606020202030204" pitchFamily="34" charset="0"/>
              </a:rPr>
              <a:t>Dental Plans </a:t>
            </a:r>
          </a:p>
        </p:txBody>
      </p:sp>
      <p:graphicFrame>
        <p:nvGraphicFramePr>
          <p:cNvPr id="5" name="Group 40">
            <a:extLst>
              <a:ext uri="{FF2B5EF4-FFF2-40B4-BE49-F238E27FC236}">
                <a16:creationId xmlns:a16="http://schemas.microsoft.com/office/drawing/2014/main" id="{DADC4906-F677-43A5-A3C0-2C8A51852990}"/>
              </a:ext>
            </a:extLst>
          </p:cNvPr>
          <p:cNvGraphicFramePr>
            <a:graphicFrameLocks noGrp="1"/>
          </p:cNvGraphicFramePr>
          <p:nvPr>
            <p:extLst>
              <p:ext uri="{D42A27DB-BD31-4B8C-83A1-F6EECF244321}">
                <p14:modId xmlns:p14="http://schemas.microsoft.com/office/powerpoint/2010/main" val="3750036435"/>
              </p:ext>
            </p:extLst>
          </p:nvPr>
        </p:nvGraphicFramePr>
        <p:xfrm>
          <a:off x="1509204" y="1409770"/>
          <a:ext cx="9658905" cy="3307555"/>
        </p:xfrm>
        <a:graphic>
          <a:graphicData uri="http://schemas.openxmlformats.org/drawingml/2006/table">
            <a:tbl>
              <a:tblPr>
                <a:effectLst>
                  <a:outerShdw blurRad="50800" dist="38100" dir="18900000" algn="bl" rotWithShape="0">
                    <a:prstClr val="black">
                      <a:alpha val="40000"/>
                    </a:prstClr>
                  </a:outerShdw>
                </a:effectLst>
              </a:tblPr>
              <a:tblGrid>
                <a:gridCol w="2805282">
                  <a:extLst>
                    <a:ext uri="{9D8B030D-6E8A-4147-A177-3AD203B41FA5}">
                      <a16:colId xmlns:a16="http://schemas.microsoft.com/office/drawing/2014/main" val="20000"/>
                    </a:ext>
                  </a:extLst>
                </a:gridCol>
                <a:gridCol w="3172299">
                  <a:extLst>
                    <a:ext uri="{9D8B030D-6E8A-4147-A177-3AD203B41FA5}">
                      <a16:colId xmlns:a16="http://schemas.microsoft.com/office/drawing/2014/main" val="20001"/>
                    </a:ext>
                  </a:extLst>
                </a:gridCol>
                <a:gridCol w="3681324">
                  <a:extLst>
                    <a:ext uri="{9D8B030D-6E8A-4147-A177-3AD203B41FA5}">
                      <a16:colId xmlns:a16="http://schemas.microsoft.com/office/drawing/2014/main" val="20002"/>
                    </a:ext>
                  </a:extLst>
                </a:gridCol>
              </a:tblGrid>
              <a:tr h="4358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Covered Services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MetroHealth</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CIGNA Dental PPO</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03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Annual Deductible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None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7338"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$25 Individual </a:t>
                      </a:r>
                    </a:p>
                    <a:p>
                      <a:pPr marL="0" marR="0" lvl="0" indent="287338"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$75 Family</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631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Preventive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41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Basic</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10%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20%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41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Major</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10%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40%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88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Orthodontia</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10%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($1,500 lifetime plan benefit)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20%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($1,500 lifetime plan benefit)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92102372"/>
                  </a:ext>
                </a:extLst>
              </a:tr>
              <a:tr h="5588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Calendar Year Maximum Benefit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$1,750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$1,500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37571389"/>
                  </a:ext>
                </a:extLst>
              </a:tr>
            </a:tbl>
          </a:graphicData>
        </a:graphic>
      </p:graphicFrame>
      <p:sp>
        <p:nvSpPr>
          <p:cNvPr id="7" name="TextBox 2">
            <a:extLst>
              <a:ext uri="{FF2B5EF4-FFF2-40B4-BE49-F238E27FC236}">
                <a16:creationId xmlns:a16="http://schemas.microsoft.com/office/drawing/2014/main" id="{469929E4-C052-4688-A610-3998DE4B96C9}"/>
              </a:ext>
            </a:extLst>
          </p:cNvPr>
          <p:cNvSpPr txBox="1">
            <a:spLocks noChangeArrowheads="1"/>
          </p:cNvSpPr>
          <p:nvPr/>
        </p:nvSpPr>
        <p:spPr bwMode="auto">
          <a:xfrm>
            <a:off x="3187464" y="5019443"/>
            <a:ext cx="5689004" cy="3385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fontAlgn="base">
              <a:spcBef>
                <a:spcPct val="0"/>
              </a:spcBef>
              <a:spcAft>
                <a:spcPct val="0"/>
              </a:spcAft>
            </a:pPr>
            <a:r>
              <a:rPr lang="en-US" sz="1600" dirty="0">
                <a:solidFill>
                  <a:srgbClr val="000000"/>
                </a:solidFill>
                <a:latin typeface="Arial Narrow" panose="020B0606020202030204" pitchFamily="34" charset="0"/>
                <a:cs typeface="Arial" pitchFamily="34" charset="0"/>
              </a:rPr>
              <a:t>AFSCME employees receive dental coverage through AFSCME Care Plan</a:t>
            </a:r>
          </a:p>
        </p:txBody>
      </p:sp>
      <p:pic>
        <p:nvPicPr>
          <p:cNvPr id="6" name="Recorded Sound">
            <a:hlinkClick r:id="" action="ppaction://media"/>
            <a:extLst>
              <a:ext uri="{FF2B5EF4-FFF2-40B4-BE49-F238E27FC236}">
                <a16:creationId xmlns:a16="http://schemas.microsoft.com/office/drawing/2014/main" id="{B9A21F2D-A644-4BB8-940E-094B43DB0A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4072" y="553998"/>
            <a:ext cx="609600" cy="609600"/>
          </a:xfrm>
          <a:prstGeom prst="rect">
            <a:avLst/>
          </a:prstGeom>
        </p:spPr>
      </p:pic>
      <p:sp>
        <p:nvSpPr>
          <p:cNvPr id="2" name="Rectangle 1">
            <a:extLst>
              <a:ext uri="{FF2B5EF4-FFF2-40B4-BE49-F238E27FC236}">
                <a16:creationId xmlns:a16="http://schemas.microsoft.com/office/drawing/2014/main" id="{C5CECC46-4DB8-4E2C-B8FC-2769D8564D60}"/>
              </a:ext>
            </a:extLst>
          </p:cNvPr>
          <p:cNvSpPr/>
          <p:nvPr/>
        </p:nvSpPr>
        <p:spPr>
          <a:xfrm>
            <a:off x="10863309" y="178676"/>
            <a:ext cx="1071127" cy="369332"/>
          </a:xfrm>
          <a:prstGeom prst="rect">
            <a:avLst/>
          </a:prstGeom>
        </p:spPr>
        <p:txBody>
          <a:bodyPr wrap="none">
            <a:spAutoFit/>
          </a:bodyPr>
          <a:lstStyle/>
          <a:p>
            <a:r>
              <a:rPr lang="en-US" dirty="0">
                <a:latin typeface="Arial Narrow" panose="020B0606020202030204" pitchFamily="34" charset="0"/>
              </a:rPr>
              <a:t>Play audio</a:t>
            </a:r>
          </a:p>
        </p:txBody>
      </p:sp>
    </p:spTree>
    <p:extLst>
      <p:ext uri="{BB962C8B-B14F-4D97-AF65-F5344CB8AC3E}">
        <p14:creationId xmlns:p14="http://schemas.microsoft.com/office/powerpoint/2010/main" val="4230749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5D241988-8860-4F9A-8B83-321BC634CFC5}"/>
              </a:ext>
            </a:extLst>
          </p:cNvPr>
          <p:cNvSpPr txBox="1">
            <a:spLocks/>
          </p:cNvSpPr>
          <p:nvPr/>
        </p:nvSpPr>
        <p:spPr>
          <a:xfrm>
            <a:off x="3457575" y="242014"/>
            <a:ext cx="5276850" cy="6321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accent2"/>
                </a:solidFill>
                <a:latin typeface="Arial Narrow" panose="020B0606020202030204" pitchFamily="34" charset="0"/>
              </a:rPr>
              <a:t>Vision Plan </a:t>
            </a:r>
          </a:p>
        </p:txBody>
      </p:sp>
      <p:graphicFrame>
        <p:nvGraphicFramePr>
          <p:cNvPr id="3" name="Group 34">
            <a:extLst>
              <a:ext uri="{FF2B5EF4-FFF2-40B4-BE49-F238E27FC236}">
                <a16:creationId xmlns:a16="http://schemas.microsoft.com/office/drawing/2014/main" id="{62D2903E-664F-4459-B9FD-FFDA5BA25491}"/>
              </a:ext>
            </a:extLst>
          </p:cNvPr>
          <p:cNvGraphicFramePr>
            <a:graphicFrameLocks noGrp="1"/>
          </p:cNvGraphicFramePr>
          <p:nvPr>
            <p:extLst>
              <p:ext uri="{D42A27DB-BD31-4B8C-83A1-F6EECF244321}">
                <p14:modId xmlns:p14="http://schemas.microsoft.com/office/powerpoint/2010/main" val="1298783037"/>
              </p:ext>
            </p:extLst>
          </p:nvPr>
        </p:nvGraphicFramePr>
        <p:xfrm>
          <a:off x="1810327" y="841094"/>
          <a:ext cx="8571346" cy="5072116"/>
        </p:xfrm>
        <a:graphic>
          <a:graphicData uri="http://schemas.openxmlformats.org/drawingml/2006/table">
            <a:tbl>
              <a:tblPr>
                <a:effectLst>
                  <a:outerShdw blurRad="50800" dist="38100" dir="18900000" algn="bl" rotWithShape="0">
                    <a:prstClr val="black">
                      <a:alpha val="40000"/>
                    </a:prstClr>
                  </a:outerShdw>
                </a:effectLst>
              </a:tblPr>
              <a:tblGrid>
                <a:gridCol w="2604654">
                  <a:extLst>
                    <a:ext uri="{9D8B030D-6E8A-4147-A177-3AD203B41FA5}">
                      <a16:colId xmlns:a16="http://schemas.microsoft.com/office/drawing/2014/main" val="20000"/>
                    </a:ext>
                  </a:extLst>
                </a:gridCol>
                <a:gridCol w="3509818">
                  <a:extLst>
                    <a:ext uri="{9D8B030D-6E8A-4147-A177-3AD203B41FA5}">
                      <a16:colId xmlns:a16="http://schemas.microsoft.com/office/drawing/2014/main" val="20001"/>
                    </a:ext>
                  </a:extLst>
                </a:gridCol>
                <a:gridCol w="2456874">
                  <a:extLst>
                    <a:ext uri="{9D8B030D-6E8A-4147-A177-3AD203B41FA5}">
                      <a16:colId xmlns:a16="http://schemas.microsoft.com/office/drawing/2014/main" val="20002"/>
                    </a:ext>
                  </a:extLst>
                </a:gridCol>
              </a:tblGrid>
              <a:tr h="6218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Covered Services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In-Network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You Pay:</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Out-of-Network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outerShdw blurRad="38100" dist="38100" dir="2700000" algn="tl">
                              <a:srgbClr val="000000">
                                <a:alpha val="43137"/>
                              </a:srgbClr>
                            </a:outerShdw>
                          </a:effectLst>
                          <a:latin typeface="Arial Narrow" panose="020B0606020202030204" pitchFamily="34" charset="0"/>
                          <a:cs typeface="Arial" pitchFamily="34" charset="0"/>
                        </a:rPr>
                        <a:t>You Receive: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700" b="1" i="0" u="none" strike="noStrike" cap="none" normalizeH="0" baseline="0" dirty="0">
                        <a:ln>
                          <a:noFill/>
                        </a:ln>
                        <a:solidFill>
                          <a:srgbClr val="000000"/>
                        </a:solidFill>
                        <a:effectLst/>
                        <a:latin typeface="Arial Narrow" panose="020B0606020202030204" pitchFamily="34" charset="0"/>
                        <a:cs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Arial Narrow" panose="020B0606020202030204" pitchFamily="34" charset="0"/>
                          <a:cs typeface="Arial" pitchFamily="34"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a:ln>
                            <a:noFill/>
                          </a:ln>
                          <a:solidFill>
                            <a:srgbClr val="000000"/>
                          </a:solidFill>
                          <a:effectLst/>
                          <a:latin typeface="Arial Narrow" panose="020B0606020202030204" pitchFamily="34" charset="0"/>
                          <a:cs typeface="Arial" pitchFamily="34" charset="0"/>
                        </a:rPr>
                        <a:t>Up to $40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47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Exam – Contact Lenses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Standard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Premium</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Up to $40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90% of retail price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N/A</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97337723"/>
                  </a:ext>
                </a:extLst>
              </a:tr>
              <a:tr h="3122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Frames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80% of balance over $150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Up to $50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565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Lenses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  Single Vision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  Bifocal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  Trifocal/Lenticular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  Standard Progressive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  Premium Progressive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$0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$65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$65 + 80% of charges, less $150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Up to $50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Up to $70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Up to $90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Up to $70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Up to $70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364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Contacts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  Conventional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  Disposable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  Medically Necessary</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85% of balance over $150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100% of balance over $150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panose="020B0606020202030204" pitchFamily="34" charset="0"/>
                          <a:cs typeface="Arial" pitchFamily="34"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Up to $100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Up to $100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Narrow" panose="020B0606020202030204" pitchFamily="34" charset="0"/>
                          <a:cs typeface="Arial" pitchFamily="34" charset="0"/>
                        </a:rPr>
                        <a:t>Up to $160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TextBox 2">
            <a:extLst>
              <a:ext uri="{FF2B5EF4-FFF2-40B4-BE49-F238E27FC236}">
                <a16:creationId xmlns:a16="http://schemas.microsoft.com/office/drawing/2014/main" id="{000199DE-20FB-4E60-A153-1247E7EC7586}"/>
              </a:ext>
            </a:extLst>
          </p:cNvPr>
          <p:cNvSpPr txBox="1">
            <a:spLocks noChangeArrowheads="1"/>
          </p:cNvSpPr>
          <p:nvPr/>
        </p:nvSpPr>
        <p:spPr bwMode="auto">
          <a:xfrm>
            <a:off x="3338385" y="6173736"/>
            <a:ext cx="5689004" cy="3385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fontAlgn="base">
              <a:spcBef>
                <a:spcPct val="0"/>
              </a:spcBef>
              <a:spcAft>
                <a:spcPct val="0"/>
              </a:spcAft>
            </a:pPr>
            <a:r>
              <a:rPr lang="en-US" sz="1600" dirty="0">
                <a:solidFill>
                  <a:srgbClr val="000000"/>
                </a:solidFill>
                <a:latin typeface="Arial Narrow" panose="020B0606020202030204" pitchFamily="34" charset="0"/>
                <a:cs typeface="Arial" pitchFamily="34" charset="0"/>
              </a:rPr>
              <a:t>AFSCME employees receive vision coverage through AFSCME Care Plan</a:t>
            </a:r>
          </a:p>
        </p:txBody>
      </p:sp>
      <p:pic>
        <p:nvPicPr>
          <p:cNvPr id="8" name="Recorded Sound">
            <a:hlinkClick r:id="" action="ppaction://media"/>
            <a:extLst>
              <a:ext uri="{FF2B5EF4-FFF2-40B4-BE49-F238E27FC236}">
                <a16:creationId xmlns:a16="http://schemas.microsoft.com/office/drawing/2014/main" id="{93FDAD46-5FBD-4DE6-BA26-D66E29C7D8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9632" y="578217"/>
            <a:ext cx="609600" cy="609600"/>
          </a:xfrm>
          <a:prstGeom prst="rect">
            <a:avLst/>
          </a:prstGeom>
        </p:spPr>
      </p:pic>
      <p:sp>
        <p:nvSpPr>
          <p:cNvPr id="6" name="Rectangle 5">
            <a:extLst>
              <a:ext uri="{FF2B5EF4-FFF2-40B4-BE49-F238E27FC236}">
                <a16:creationId xmlns:a16="http://schemas.microsoft.com/office/drawing/2014/main" id="{3964AF6A-2813-49F8-A93A-C57A7AC4208C}"/>
              </a:ext>
            </a:extLst>
          </p:cNvPr>
          <p:cNvSpPr/>
          <p:nvPr/>
        </p:nvSpPr>
        <p:spPr>
          <a:xfrm>
            <a:off x="10625316" y="208885"/>
            <a:ext cx="1071127" cy="369332"/>
          </a:xfrm>
          <a:prstGeom prst="rect">
            <a:avLst/>
          </a:prstGeom>
        </p:spPr>
        <p:txBody>
          <a:bodyPr wrap="none">
            <a:spAutoFit/>
          </a:bodyPr>
          <a:lstStyle/>
          <a:p>
            <a:r>
              <a:rPr lang="en-US" dirty="0">
                <a:latin typeface="Arial Narrow" panose="020B0606020202030204" pitchFamily="34" charset="0"/>
              </a:rPr>
              <a:t>Play audio</a:t>
            </a:r>
          </a:p>
        </p:txBody>
      </p:sp>
    </p:spTree>
    <p:extLst>
      <p:ext uri="{BB962C8B-B14F-4D97-AF65-F5344CB8AC3E}">
        <p14:creationId xmlns:p14="http://schemas.microsoft.com/office/powerpoint/2010/main" val="12324941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00A399"/>
      </a:accent1>
      <a:accent2>
        <a:srgbClr val="004C97"/>
      </a:accent2>
      <a:accent3>
        <a:srgbClr val="00A3E0"/>
      </a:accent3>
      <a:accent4>
        <a:srgbClr val="E35105"/>
      </a:accent4>
      <a:accent5>
        <a:srgbClr val="C3D600"/>
      </a:accent5>
      <a:accent6>
        <a:srgbClr val="000000"/>
      </a:accent6>
      <a:hlink>
        <a:srgbClr val="646464"/>
      </a:hlink>
      <a:folHlink>
        <a:srgbClr val="004C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2b6a5daf-aabe-4f16-b237-c97067da6238">T75DNRTH76KF-374-87</_dlc_DocId>
    <_dlc_DocIdUrl xmlns="2b6a5daf-aabe-4f16-b237-c97067da6238">
      <Url>http://swvmsharepoint/AdminBus/Comm/_layouts/15/DocIdRedir.aspx?ID=T75DNRTH76KF-374-87</Url>
      <Description>T75DNRTH76KF-374-87</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B1A9CA751EB76B47986E81BC7E1F2DEF" ma:contentTypeVersion="0" ma:contentTypeDescription="Create a new document." ma:contentTypeScope="" ma:versionID="9acbcb549352e706088b7d7f15dac63d">
  <xsd:schema xmlns:xsd="http://www.w3.org/2001/XMLSchema" xmlns:xs="http://www.w3.org/2001/XMLSchema" xmlns:p="http://schemas.microsoft.com/office/2006/metadata/properties" xmlns:ns2="2b6a5daf-aabe-4f16-b237-c97067da6238" targetNamespace="http://schemas.microsoft.com/office/2006/metadata/properties" ma:root="true" ma:fieldsID="8da30bc94bdba237cc49b7c8df432bbb" ns2:_="">
    <xsd:import namespace="2b6a5daf-aabe-4f16-b237-c97067da6238"/>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6a5daf-aabe-4f16-b237-c97067da623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4FDC4B-0E18-4ECC-877B-46CFDACAF91F}">
  <ds:schemaRefs>
    <ds:schemaRef ds:uri="http://schemas.microsoft.com/sharepoint/events"/>
  </ds:schemaRefs>
</ds:datastoreItem>
</file>

<file path=customXml/itemProps2.xml><?xml version="1.0" encoding="utf-8"?>
<ds:datastoreItem xmlns:ds="http://schemas.openxmlformats.org/officeDocument/2006/customXml" ds:itemID="{D65117EA-766C-47B7-8DC0-A161B1BAFDB1}">
  <ds:schemaRefs>
    <ds:schemaRef ds:uri="http://schemas.microsoft.com/sharepoint/v3/contenttype/forms"/>
  </ds:schemaRefs>
</ds:datastoreItem>
</file>

<file path=customXml/itemProps3.xml><?xml version="1.0" encoding="utf-8"?>
<ds:datastoreItem xmlns:ds="http://schemas.openxmlformats.org/officeDocument/2006/customXml" ds:itemID="{33D15603-10BD-494A-9373-AD35F315F7A0}">
  <ds:schemaRefs>
    <ds:schemaRef ds:uri="http://purl.org/dc/elements/1.1/"/>
    <ds:schemaRef ds:uri="http://purl.org/dc/terms/"/>
    <ds:schemaRef ds:uri="http://schemas.openxmlformats.org/package/2006/metadata/core-properties"/>
    <ds:schemaRef ds:uri="http://schemas.microsoft.com/office/2006/documentManagement/types"/>
    <ds:schemaRef ds:uri="http://purl.org/dc/dcmitype/"/>
    <ds:schemaRef ds:uri="2b6a5daf-aabe-4f16-b237-c97067da6238"/>
    <ds:schemaRef ds:uri="http://schemas.microsoft.com/office/2006/metadata/properties"/>
    <ds:schemaRef ds:uri="http://schemas.microsoft.com/office/infopath/2007/PartnerControls"/>
    <ds:schemaRef ds:uri="http://www.w3.org/XML/1998/namespace"/>
  </ds:schemaRefs>
</ds:datastoreItem>
</file>

<file path=customXml/itemProps4.xml><?xml version="1.0" encoding="utf-8"?>
<ds:datastoreItem xmlns:ds="http://schemas.openxmlformats.org/officeDocument/2006/customXml" ds:itemID="{5D0749C9-ECB9-4932-A673-A5DD399CA4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6a5daf-aabe-4f16-b237-c97067da62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27012</TotalTime>
  <Words>1541</Words>
  <Application>Microsoft Office PowerPoint</Application>
  <PresentationFormat>Widescreen</PresentationFormat>
  <Paragraphs>400</Paragraphs>
  <Slides>19</Slides>
  <Notes>18</Notes>
  <HiddenSlides>0</HiddenSlides>
  <MMClips>19</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4" baseType="lpstr">
      <vt:lpstr>Arial</vt:lpstr>
      <vt:lpstr>Arial Narrow</vt:lpstr>
      <vt:lpstr>Calibri</vt:lpstr>
      <vt:lpstr>Office Theme</vt:lpstr>
      <vt:lpstr>Acrobat Document</vt:lpstr>
      <vt:lpstr>The MetroHealth System Understanding your Benefits </vt:lpstr>
      <vt:lpstr>PowerPoint Presentation</vt:lpstr>
      <vt:lpstr>Benefit eligibility is determined by your budgeted hours and your union status</vt:lpstr>
      <vt:lpstr>You cannot change your benefits elections for the rest of the calendar year,  unless you have a Qualifying Life Event (QLE)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see the summary in regards to your employment status and also a link to the MIV page to find more information in regards to the benefits through MetroHealth</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Kennedy</dc:creator>
  <cp:lastModifiedBy>Kristen Jirecek</cp:lastModifiedBy>
  <cp:revision>189</cp:revision>
  <dcterms:created xsi:type="dcterms:W3CDTF">2018-08-15T17:15:16Z</dcterms:created>
  <dcterms:modified xsi:type="dcterms:W3CDTF">2020-11-25T20:28:12Z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0x010100B1A9CA751EB76B47986E81BC7E1F2DEF</vt:lpwstr>
  </property>
  <property fmtid="{D5CDD505-2E9C-101B-9397-08002B2CF9AE}" pid="3" name="_dlc_DocIdItemGuid">
    <vt:lpwstr>47a5308a-e0d0-4b94-a542-77265877fd82</vt:lpwstr>
  </property>
</Properties>
</file>